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sldIdLst>
    <p:sldId id="257" r:id="rId2"/>
    <p:sldId id="290" r:id="rId3"/>
    <p:sldId id="291" r:id="rId4"/>
    <p:sldId id="270" r:id="rId5"/>
    <p:sldId id="271" r:id="rId6"/>
    <p:sldId id="272" r:id="rId7"/>
    <p:sldId id="273" r:id="rId8"/>
    <p:sldId id="274" r:id="rId9"/>
    <p:sldId id="275" r:id="rId10"/>
    <p:sldId id="276" r:id="rId11"/>
    <p:sldId id="277" r:id="rId12"/>
    <p:sldId id="278" r:id="rId13"/>
    <p:sldId id="279" r:id="rId14"/>
    <p:sldId id="280" r:id="rId15"/>
    <p:sldId id="281" r:id="rId16"/>
    <p:sldId id="305" r:id="rId17"/>
    <p:sldId id="286" r:id="rId18"/>
    <p:sldId id="287" r:id="rId19"/>
    <p:sldId id="288" r:id="rId20"/>
    <p:sldId id="258" r:id="rId21"/>
    <p:sldId id="259" r:id="rId22"/>
    <p:sldId id="260" r:id="rId23"/>
    <p:sldId id="261" r:id="rId24"/>
    <p:sldId id="262" r:id="rId25"/>
    <p:sldId id="264" r:id="rId26"/>
    <p:sldId id="306" r:id="rId27"/>
    <p:sldId id="265" r:id="rId28"/>
    <p:sldId id="266" r:id="rId29"/>
    <p:sldId id="267" r:id="rId30"/>
    <p:sldId id="268" r:id="rId31"/>
    <p:sldId id="269" r:id="rId32"/>
    <p:sldId id="307" r:id="rId33"/>
    <p:sldId id="282" r:id="rId34"/>
    <p:sldId id="283" r:id="rId35"/>
    <p:sldId id="284" r:id="rId36"/>
    <p:sldId id="293" r:id="rId37"/>
    <p:sldId id="294" r:id="rId38"/>
    <p:sldId id="308" r:id="rId39"/>
    <p:sldId id="295" r:id="rId40"/>
    <p:sldId id="309" r:id="rId41"/>
    <p:sldId id="296" r:id="rId42"/>
    <p:sldId id="297" r:id="rId43"/>
    <p:sldId id="298" r:id="rId44"/>
    <p:sldId id="301" r:id="rId45"/>
    <p:sldId id="299" r:id="rId46"/>
    <p:sldId id="300" r:id="rId47"/>
    <p:sldId id="302" r:id="rId48"/>
    <p:sldId id="310" r:id="rId49"/>
    <p:sldId id="303" r:id="rId50"/>
    <p:sldId id="311" r:id="rId51"/>
    <p:sldId id="304"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2769" autoAdjust="0"/>
  </p:normalViewPr>
  <p:slideViewPr>
    <p:cSldViewPr>
      <p:cViewPr varScale="1">
        <p:scale>
          <a:sx n="104" d="100"/>
          <a:sy n="104" d="100"/>
        </p:scale>
        <p:origin x="-480"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C1E98D-60E2-4E95-901E-6CDF89CAD912}" type="datetimeFigureOut">
              <a:rPr lang="en-US" smtClean="0"/>
              <a:pPr/>
              <a:t>7/13/2013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BB58D9-5437-426C-8AD2-326E4FA6F31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CBB58D9-5437-426C-8AD2-326E4FA6F31A}" type="slidenum">
              <a:rPr lang="en-US" smtClean="0"/>
              <a:pPr/>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CBB58D9-5437-426C-8AD2-326E4FA6F31A}" type="slidenum">
              <a:rPr lang="en-US" smtClean="0"/>
              <a:pPr/>
              <a:t>25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AF4AB58-B4E7-400D-B4E8-005AE3584251}" type="datetimeFigureOut">
              <a:rPr lang="en-US" smtClean="0"/>
              <a:pPr/>
              <a:t>7/13/2013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422411-F966-4D55-AF58-65DC96B3646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F4AB58-B4E7-400D-B4E8-005AE3584251}" type="datetimeFigureOut">
              <a:rPr lang="en-US" smtClean="0"/>
              <a:pPr/>
              <a:t>7/13/2013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422411-F966-4D55-AF58-65DC96B3646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F4AB58-B4E7-400D-B4E8-005AE3584251}" type="datetimeFigureOut">
              <a:rPr lang="en-US" smtClean="0"/>
              <a:pPr/>
              <a:t>7/13/2013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422411-F966-4D55-AF58-65DC96B3646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F4AB58-B4E7-400D-B4E8-005AE3584251}" type="datetimeFigureOut">
              <a:rPr lang="en-US" smtClean="0"/>
              <a:pPr/>
              <a:t>7/13/2013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422411-F966-4D55-AF58-65DC96B3646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F4AB58-B4E7-400D-B4E8-005AE3584251}" type="datetimeFigureOut">
              <a:rPr lang="en-US" smtClean="0"/>
              <a:pPr/>
              <a:t>7/13/2013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422411-F966-4D55-AF58-65DC96B3646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AF4AB58-B4E7-400D-B4E8-005AE3584251}" type="datetimeFigureOut">
              <a:rPr lang="en-US" smtClean="0"/>
              <a:pPr/>
              <a:t>7/13/2013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422411-F966-4D55-AF58-65DC96B3646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AF4AB58-B4E7-400D-B4E8-005AE3584251}" type="datetimeFigureOut">
              <a:rPr lang="en-US" smtClean="0"/>
              <a:pPr/>
              <a:t>7/13/2013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422411-F966-4D55-AF58-65DC96B3646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F4AB58-B4E7-400D-B4E8-005AE3584251}" type="datetimeFigureOut">
              <a:rPr lang="en-US" smtClean="0"/>
              <a:pPr/>
              <a:t>7/13/2013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422411-F966-4D55-AF58-65DC96B3646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F4AB58-B4E7-400D-B4E8-005AE3584251}" type="datetimeFigureOut">
              <a:rPr lang="en-US" smtClean="0"/>
              <a:pPr/>
              <a:t>7/13/2013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422411-F966-4D55-AF58-65DC96B3646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F4AB58-B4E7-400D-B4E8-005AE3584251}" type="datetimeFigureOut">
              <a:rPr lang="en-US" smtClean="0"/>
              <a:pPr/>
              <a:t>7/13/2013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422411-F966-4D55-AF58-65DC96B3646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F4AB58-B4E7-400D-B4E8-005AE3584251}" type="datetimeFigureOut">
              <a:rPr lang="en-US" smtClean="0"/>
              <a:pPr/>
              <a:t>7/13/2013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422411-F966-4D55-AF58-65DC96B3646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F4AB58-B4E7-400D-B4E8-005AE3584251}" type="datetimeFigureOut">
              <a:rPr lang="en-US" smtClean="0"/>
              <a:pPr/>
              <a:t>7/13/2013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422411-F966-4D55-AF58-65DC96B3646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11.jpeg"/><Relationship Id="rId1" Type="http://schemas.openxmlformats.org/officeDocument/2006/relationships/slideLayout" Target="../slideLayouts/slideLayout6.xml"/><Relationship Id="rId4" Type="http://schemas.openxmlformats.org/officeDocument/2006/relationships/image" Target="../media/image13.jpe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hyperlink" Target="http://www.scientificamerican.com/blog/60-second-science/post.cfm?id=pond-scum-provides-the-fuel-of-the-2008-10-22" TargetMode="Externa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hyperlink" Target="http://www.scientificamerican.com/topic.cfm?id=water" TargetMode="External"/><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5821362"/>
          </a:xfrm>
        </p:spPr>
        <p:txBody>
          <a:bodyPr>
            <a:normAutofit/>
          </a:bodyPr>
          <a:lstStyle/>
          <a:p>
            <a:r>
              <a:rPr lang="en-US" sz="9600" dirty="0" smtClean="0"/>
              <a:t>Economic importance of algae</a:t>
            </a:r>
            <a:endParaRPr lang="en-US" sz="9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001643"/>
          </a:xfrm>
          <a:prstGeom prst="rect">
            <a:avLst/>
          </a:prstGeom>
        </p:spPr>
        <p:txBody>
          <a:bodyPr wrap="square">
            <a:spAutoFit/>
          </a:bodyPr>
          <a:lstStyle/>
          <a:p>
            <a:pPr fontAlgn="base"/>
            <a:r>
              <a:rPr lang="en-US" sz="3200" u="sng" dirty="0" smtClean="0"/>
              <a:t>10.</a:t>
            </a:r>
            <a:r>
              <a:rPr lang="en-US" sz="3200" u="sng" dirty="0"/>
              <a:t> </a:t>
            </a:r>
            <a:r>
              <a:rPr lang="en-US" sz="3200" u="sng" dirty="0" err="1"/>
              <a:t>Carragheen</a:t>
            </a:r>
            <a:r>
              <a:rPr lang="en-US" sz="3200" u="sng" dirty="0"/>
              <a:t> or </a:t>
            </a:r>
            <a:r>
              <a:rPr lang="en-US" sz="3200" u="sng" dirty="0" err="1"/>
              <a:t>Carragheenin</a:t>
            </a:r>
            <a:r>
              <a:rPr lang="en-US" sz="3200" u="sng" dirty="0"/>
              <a:t>:</a:t>
            </a:r>
            <a:endParaRPr lang="en-US" sz="3200" dirty="0"/>
          </a:p>
          <a:p>
            <a:pPr fontAlgn="base"/>
            <a:r>
              <a:rPr lang="en-US" sz="3200" dirty="0"/>
              <a:t>It is extracted from cell walls of red algae like </a:t>
            </a:r>
            <a:r>
              <a:rPr lang="en-US" sz="3200" dirty="0" err="1"/>
              <a:t>Chondrus</a:t>
            </a:r>
            <a:r>
              <a:rPr lang="en-US" sz="3200" dirty="0"/>
              <a:t> and </a:t>
            </a:r>
            <a:r>
              <a:rPr lang="en-US" sz="3200" dirty="0" err="1"/>
              <a:t>Gigartina</a:t>
            </a:r>
            <a:r>
              <a:rPr lang="en-US" sz="3200" dirty="0"/>
              <a:t>. It is a polysaccharide </a:t>
            </a:r>
            <a:r>
              <a:rPr lang="en-US" sz="3200" dirty="0" err="1"/>
              <a:t>esterfied</a:t>
            </a:r>
            <a:r>
              <a:rPr lang="en-US" sz="3200" dirty="0"/>
              <a:t> with sulphate. It is used as emulsifier in pharmaceutical industry and also in textile, leather, cosmetics and brewing industries.</a:t>
            </a:r>
          </a:p>
          <a:p>
            <a:pPr fontAlgn="base"/>
            <a:r>
              <a:rPr lang="en-US" sz="3200" u="sng" dirty="0"/>
              <a:t>11. Diatomite:</a:t>
            </a:r>
            <a:r>
              <a:rPr lang="en-US" sz="3200" dirty="0"/>
              <a:t/>
            </a:r>
            <a:br>
              <a:rPr lang="en-US" sz="3200" dirty="0"/>
            </a:br>
            <a:r>
              <a:rPr lang="en-US" sz="3200" dirty="0"/>
              <a:t>Diatoms deposits at marine and fresh water areas. They are rich with silica. It is called as diatomite. It is used in the preparation of Dynamite in olden days. But now it is used in different industries like glass, metal polishing, paints, tooth pasts, soups, etc.</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6740307"/>
          </a:xfrm>
          <a:prstGeom prst="rect">
            <a:avLst/>
          </a:prstGeom>
        </p:spPr>
        <p:txBody>
          <a:bodyPr wrap="square">
            <a:spAutoFit/>
          </a:bodyPr>
          <a:lstStyle/>
          <a:p>
            <a:pPr fontAlgn="base"/>
            <a:r>
              <a:rPr lang="en-US" sz="3600" u="sng" dirty="0"/>
              <a:t> </a:t>
            </a:r>
            <a:r>
              <a:rPr lang="en-US" sz="3600" u="sng" dirty="0" smtClean="0"/>
              <a:t>12.Funori</a:t>
            </a:r>
            <a:r>
              <a:rPr lang="en-US" sz="3600" u="sng" dirty="0"/>
              <a:t>:</a:t>
            </a:r>
            <a:r>
              <a:rPr lang="en-US" sz="3600" dirty="0"/>
              <a:t/>
            </a:r>
            <a:br>
              <a:rPr lang="en-US" sz="3600" dirty="0"/>
            </a:br>
            <a:r>
              <a:rPr lang="en-US" sz="3600" dirty="0"/>
              <a:t>It is a type of glue obtained from a red alga </a:t>
            </a:r>
            <a:r>
              <a:rPr lang="en-US" sz="3600" dirty="0" err="1"/>
              <a:t>Gloipeltis</a:t>
            </a:r>
            <a:r>
              <a:rPr lang="en-US" sz="3600" dirty="0"/>
              <a:t> </a:t>
            </a:r>
            <a:r>
              <a:rPr lang="en-US" sz="3600" dirty="0" err="1"/>
              <a:t>furcata</a:t>
            </a:r>
            <a:r>
              <a:rPr lang="en-US" sz="3600" dirty="0"/>
              <a:t>. It is used as an adhesive as well as sizing agent for paper and cloth. Chemically it is similar to agar-agar except that there is no sulphate ester group.</a:t>
            </a:r>
          </a:p>
          <a:p>
            <a:pPr fontAlgn="base"/>
            <a:r>
              <a:rPr lang="en-US" sz="3600" u="sng" dirty="0"/>
              <a:t>13. Minerals:</a:t>
            </a:r>
            <a:r>
              <a:rPr lang="en-US" sz="3600" dirty="0"/>
              <a:t/>
            </a:r>
            <a:br>
              <a:rPr lang="en-US" sz="3600" dirty="0"/>
            </a:br>
            <a:r>
              <a:rPr lang="en-US" sz="3600" dirty="0"/>
              <a:t>The brown sea weeds popularly called as kelps yield potash, soda, and iodine. Some sea weeds are rich source of iron, zinc, copper, manganese and boron. Bromine is extracted from red algae such as </a:t>
            </a:r>
            <a:r>
              <a:rPr lang="en-US" sz="3600" dirty="0" err="1"/>
              <a:t>Polysiphonia</a:t>
            </a:r>
            <a:r>
              <a:rPr lang="en-US" sz="3600" dirty="0"/>
              <a:t> and </a:t>
            </a:r>
            <a:r>
              <a:rPr lang="en-US" sz="3600" dirty="0" err="1"/>
              <a:t>Rhodymenia</a:t>
            </a:r>
            <a:r>
              <a:rPr lang="en-US" sz="3600"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986528"/>
          </a:xfrm>
          <a:prstGeom prst="rect">
            <a:avLst/>
          </a:prstGeom>
        </p:spPr>
        <p:txBody>
          <a:bodyPr wrap="square">
            <a:spAutoFit/>
          </a:bodyPr>
          <a:lstStyle/>
          <a:p>
            <a:pPr fontAlgn="base"/>
            <a:r>
              <a:rPr lang="en-US" sz="3200" u="sng" dirty="0"/>
              <a:t> Antibiotics and Medicines:</a:t>
            </a:r>
            <a:br>
              <a:rPr lang="en-US" sz="3200" u="sng" dirty="0"/>
            </a:br>
            <a:r>
              <a:rPr lang="en-US" sz="3200" dirty="0"/>
              <a:t>Antibiotic </a:t>
            </a:r>
            <a:r>
              <a:rPr lang="en-US" sz="3200" dirty="0" err="1"/>
              <a:t>Chlorellin</a:t>
            </a:r>
            <a:r>
              <a:rPr lang="en-US" sz="3200" dirty="0"/>
              <a:t>, obtained from Chlorella is effective against a number of pathogenic bacteria. Extracts from Cladophora, </a:t>
            </a:r>
            <a:r>
              <a:rPr lang="en-US" sz="3200" dirty="0" err="1"/>
              <a:t>Lyngbya</a:t>
            </a:r>
            <a:r>
              <a:rPr lang="en-US" sz="3200" dirty="0"/>
              <a:t> can kill pathogenic Pseudomonas and Mycobacterium. </a:t>
            </a:r>
            <a:r>
              <a:rPr lang="en-US" sz="3200" dirty="0" err="1"/>
              <a:t>Laminaria</a:t>
            </a:r>
            <a:r>
              <a:rPr lang="en-US" sz="3200" dirty="0"/>
              <a:t> is used as one of the modern tools for abortion. Seaweeds have beneficial effect on gall bladders, pancreas, kidneys, uterus and thyroid glands.</a:t>
            </a:r>
          </a:p>
          <a:p>
            <a:pPr fontAlgn="base"/>
            <a:r>
              <a:rPr lang="en-US" sz="3200" u="sng" dirty="0"/>
              <a:t>15. Role of Algae in Sewage Disposal:</a:t>
            </a:r>
            <a:r>
              <a:rPr lang="en-US" sz="3200" dirty="0"/>
              <a:t/>
            </a:r>
            <a:br>
              <a:rPr lang="en-US" sz="3200" dirty="0"/>
            </a:br>
            <a:r>
              <a:rPr lang="en-US" sz="3200" dirty="0"/>
              <a:t>Some species like </a:t>
            </a:r>
            <a:r>
              <a:rPr lang="en-US" sz="3200" dirty="0" err="1"/>
              <a:t>Chlamydomonas</a:t>
            </a:r>
            <a:r>
              <a:rPr lang="en-US" sz="3200" dirty="0"/>
              <a:t>, </a:t>
            </a:r>
            <a:r>
              <a:rPr lang="en-US" sz="3200" dirty="0" err="1"/>
              <a:t>Scenedesmus</a:t>
            </a:r>
            <a:r>
              <a:rPr lang="en-US" sz="3200" dirty="0"/>
              <a:t>, Chlorella, </a:t>
            </a:r>
            <a:r>
              <a:rPr lang="en-US" sz="3200" dirty="0" err="1"/>
              <a:t>Pondorhina</a:t>
            </a:r>
            <a:r>
              <a:rPr lang="en-US" sz="3200" dirty="0"/>
              <a:t>, </a:t>
            </a:r>
            <a:r>
              <a:rPr lang="en-US" sz="3200" dirty="0" err="1"/>
              <a:t>Euridina</a:t>
            </a:r>
            <a:r>
              <a:rPr lang="en-US" sz="3200" dirty="0"/>
              <a:t>, etc are living in sewage water. They are mainly useful to clean the water by realizing Oxygen. They also modified the carbonate material in the water into N, P, K fertilizers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001643"/>
          </a:xfrm>
          <a:prstGeom prst="rect">
            <a:avLst/>
          </a:prstGeom>
        </p:spPr>
        <p:txBody>
          <a:bodyPr wrap="square">
            <a:spAutoFit/>
          </a:bodyPr>
          <a:lstStyle/>
          <a:p>
            <a:pPr fontAlgn="base"/>
            <a:r>
              <a:rPr lang="en-US" sz="3200" u="sng" dirty="0"/>
              <a:t>Algae as research material:</a:t>
            </a:r>
            <a:r>
              <a:rPr lang="en-US" sz="3200" dirty="0"/>
              <a:t/>
            </a:r>
            <a:br>
              <a:rPr lang="en-US" sz="3200" dirty="0"/>
            </a:br>
            <a:r>
              <a:rPr lang="en-US" sz="3200" dirty="0"/>
              <a:t>In biological research algae are useful because of their rapid growth, brief life span and easy mode of cultivation. Chlorella, </a:t>
            </a:r>
            <a:r>
              <a:rPr lang="en-US" sz="3200" dirty="0" err="1"/>
              <a:t>Scenedesmus</a:t>
            </a:r>
            <a:r>
              <a:rPr lang="en-US" sz="3200" dirty="0"/>
              <a:t> and </a:t>
            </a:r>
            <a:r>
              <a:rPr lang="en-US" sz="3200" dirty="0" err="1"/>
              <a:t>Anacystis</a:t>
            </a:r>
            <a:r>
              <a:rPr lang="en-US" sz="3200" dirty="0"/>
              <a:t> are used in investigations in photosynthesis. Blue-green algae are used in studies on nitrogen fixation. Researches in Genetics and Cytology are carried out on </a:t>
            </a:r>
            <a:r>
              <a:rPr lang="en-US" sz="3200" dirty="0" err="1"/>
              <a:t>Acetabularia</a:t>
            </a:r>
            <a:r>
              <a:rPr lang="en-US" sz="3200" dirty="0"/>
              <a:t>.</a:t>
            </a:r>
          </a:p>
          <a:p>
            <a:pPr fontAlgn="base"/>
            <a:r>
              <a:rPr lang="en-US" sz="3200" u="sng" dirty="0"/>
              <a:t>17. Algae in Space:</a:t>
            </a:r>
            <a:r>
              <a:rPr lang="en-US" sz="3200" dirty="0"/>
              <a:t/>
            </a:r>
            <a:br>
              <a:rPr lang="en-US" sz="3200" dirty="0"/>
            </a:br>
            <a:r>
              <a:rPr lang="en-US" sz="3200" dirty="0"/>
              <a:t>Chlorella and </a:t>
            </a:r>
            <a:r>
              <a:rPr lang="en-US" sz="3200" dirty="0" err="1"/>
              <a:t>Synechococcus</a:t>
            </a:r>
            <a:r>
              <a:rPr lang="en-US" sz="3200" dirty="0"/>
              <a:t> are finding application in space ships and nuclear submarines as oxygen regenerating and food and water recycling organisms.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63417"/>
          </a:xfrm>
          <a:prstGeom prst="rect">
            <a:avLst/>
          </a:prstGeom>
        </p:spPr>
        <p:txBody>
          <a:bodyPr wrap="square">
            <a:spAutoFit/>
          </a:bodyPr>
          <a:lstStyle/>
          <a:p>
            <a:pPr fontAlgn="base"/>
            <a:r>
              <a:rPr lang="en-US" sz="4000" b="1" u="sng" dirty="0" smtClean="0"/>
              <a:t>Harmful </a:t>
            </a:r>
            <a:r>
              <a:rPr lang="en-US" sz="4000" b="1" u="sng" dirty="0"/>
              <a:t>aspects of Algae</a:t>
            </a:r>
            <a:endParaRPr lang="en-US" sz="4000" dirty="0"/>
          </a:p>
          <a:p>
            <a:pPr fontAlgn="base"/>
            <a:r>
              <a:rPr lang="en-US" sz="4000" dirty="0"/>
              <a:t>Some algae species like </a:t>
            </a:r>
            <a:r>
              <a:rPr lang="en-US" sz="4000" dirty="0" err="1"/>
              <a:t>Microcystis</a:t>
            </a:r>
            <a:r>
              <a:rPr lang="en-US" sz="4000" dirty="0"/>
              <a:t>, </a:t>
            </a:r>
            <a:r>
              <a:rPr lang="en-US" sz="4000" dirty="0" err="1"/>
              <a:t>Lyngbya</a:t>
            </a:r>
            <a:r>
              <a:rPr lang="en-US" sz="4000" dirty="0"/>
              <a:t> are develop water blooms in water areas. They secrete toxic materials into water. That they polluted the water.</a:t>
            </a:r>
            <a:br>
              <a:rPr lang="en-US" sz="4000" dirty="0"/>
            </a:br>
            <a:r>
              <a:rPr lang="en-US" sz="4000" dirty="0"/>
              <a:t>The algae, </a:t>
            </a:r>
            <a:r>
              <a:rPr lang="en-US" sz="4000" dirty="0" err="1"/>
              <a:t>Cephaleuros</a:t>
            </a:r>
            <a:r>
              <a:rPr lang="en-US" sz="4000" dirty="0"/>
              <a:t> </a:t>
            </a:r>
            <a:r>
              <a:rPr lang="en-US" sz="4000" dirty="0" err="1"/>
              <a:t>virescence</a:t>
            </a:r>
            <a:r>
              <a:rPr lang="en-US" sz="4000" dirty="0"/>
              <a:t> causes for red rust tea in tea plant.</a:t>
            </a:r>
            <a:br>
              <a:rPr lang="en-US" sz="4000" dirty="0"/>
            </a:br>
            <a:r>
              <a:rPr lang="en-US" sz="4000" dirty="0"/>
              <a:t>Some algae species are caused for some skin diseases.</a:t>
            </a:r>
            <a:br>
              <a:rPr lang="en-US" sz="4000" dirty="0"/>
            </a:br>
            <a:r>
              <a:rPr lang="en-US" sz="4000" dirty="0" err="1"/>
              <a:t>Dianophlagellate</a:t>
            </a:r>
            <a:r>
              <a:rPr lang="en-US" sz="4000" dirty="0"/>
              <a:t> is caused for the death of fishes in water.</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63417"/>
          </a:xfrm>
          <a:prstGeom prst="rect">
            <a:avLst/>
          </a:prstGeom>
        </p:spPr>
        <p:txBody>
          <a:bodyPr wrap="square">
            <a:spAutoFit/>
          </a:bodyPr>
          <a:lstStyle/>
          <a:p>
            <a:r>
              <a:rPr lang="en-US" sz="4400" dirty="0"/>
              <a:t>Because of their production of oxygen and their role in the food web, algae are normally beneficial to aquatic life. However, a bloom (a large and sudden growth in the population of phytoplankton) can cause the death of many fish. In most cases fish die because the decomposition of large amounts of algae depletes the oxygen in the water.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63417"/>
          </a:xfrm>
          <a:prstGeom prst="rect">
            <a:avLst/>
          </a:prstGeom>
        </p:spPr>
        <p:txBody>
          <a:bodyPr wrap="square">
            <a:spAutoFit/>
          </a:bodyPr>
          <a:lstStyle/>
          <a:p>
            <a:r>
              <a:rPr lang="en-US" sz="4400" dirty="0" smtClean="0"/>
              <a:t>Phytoplankton that produce blooms called red tides produce toxins that kill fish directly. These toxins are also poisonous to humans; persons who eat shellfish contaminated with the toxins can become seriously ill. Most blooms occur in bodies of water that have been polluted with sewage or with runoff containing organic substances such as fertilizers.</a:t>
            </a:r>
            <a:endParaRPr lang="en-US" sz="4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0"/>
            <a:ext cx="8991600" cy="6186309"/>
          </a:xfrm>
          <a:prstGeom prst="rect">
            <a:avLst/>
          </a:prstGeom>
        </p:spPr>
        <p:txBody>
          <a:bodyPr wrap="square">
            <a:spAutoFit/>
          </a:bodyPr>
          <a:lstStyle/>
          <a:p>
            <a:r>
              <a:rPr lang="en-US" sz="4400" dirty="0"/>
              <a:t>Large forms of algae, primarily kelp, are a popular food in the Far East. They are dried and compressed into flat cakes. In Wales, a species of red alga is used to make a flat bread called laver bread. Algae are rich in vitamin C, thiamine, and potassium. They are used extensively as food for livestock and as fertilizers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632311"/>
          </a:xfrm>
          <a:prstGeom prst="rect">
            <a:avLst/>
          </a:prstGeom>
        </p:spPr>
        <p:txBody>
          <a:bodyPr wrap="square">
            <a:spAutoFit/>
          </a:bodyPr>
          <a:lstStyle/>
          <a:p>
            <a:r>
              <a:rPr lang="en-US" sz="4000" dirty="0"/>
              <a:t>Agar, or agar-agar, is a gelatinous substance derived from marine algae. Agar has many uses. It is used in laxatives, in materials on which dental impressions are made, in textile sizing, and in additives that thicken such foods as cheese, soup, and bakery products. Agar is also used as a gelling agent in cooking and, in laboratory work, as a medium in which bacteria are grown.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6986528"/>
          </a:xfrm>
          <a:prstGeom prst="rect">
            <a:avLst/>
          </a:prstGeom>
        </p:spPr>
        <p:txBody>
          <a:bodyPr wrap="square">
            <a:spAutoFit/>
          </a:bodyPr>
          <a:lstStyle/>
          <a:p>
            <a:r>
              <a:rPr lang="en-US" sz="3200" dirty="0" smtClean="0"/>
              <a:t>*</a:t>
            </a:r>
            <a:r>
              <a:rPr lang="en-US" sz="3200" dirty="0" err="1" smtClean="0"/>
              <a:t>Carrageenin</a:t>
            </a:r>
            <a:r>
              <a:rPr lang="en-US" sz="3200" dirty="0"/>
              <a:t>, a jellylike substance derived from a marine alga commonly known as Irish moss, is also important in industry. Its most frequent use is in chocolate milk, where it holds the cocoa particles in suspension</a:t>
            </a:r>
            <a:r>
              <a:rPr lang="en-US" sz="3200" dirty="0" smtClean="0"/>
              <a:t>.</a:t>
            </a:r>
          </a:p>
          <a:p>
            <a:pPr>
              <a:buFont typeface="Arial" charset="0"/>
              <a:buChar char="•"/>
            </a:pPr>
            <a:r>
              <a:rPr lang="en-US" sz="3200" dirty="0" smtClean="0"/>
              <a:t>In </a:t>
            </a:r>
            <a:r>
              <a:rPr lang="en-US" sz="3200" dirty="0"/>
              <a:t>addition, </a:t>
            </a:r>
            <a:r>
              <a:rPr lang="en-US" sz="3200" dirty="0" err="1"/>
              <a:t>carrageenin</a:t>
            </a:r>
            <a:r>
              <a:rPr lang="en-US" sz="3200" dirty="0"/>
              <a:t> is used in sauces, syrups, toothpastes, and cosmetics. Algin, derived from giant kelp, is also widely used in industry. The shells of dead diatoms make up diatomite, which has many commercial uses, including heat insulation and the filtration of liquids. </a:t>
            </a:r>
            <a:endParaRPr lang="en-US" sz="3200" dirty="0" smtClean="0"/>
          </a:p>
          <a:p>
            <a:pPr>
              <a:buFont typeface="Arial" charset="0"/>
              <a:buChar char="•"/>
            </a:pPr>
            <a:r>
              <a:rPr lang="en-US" sz="3200" dirty="0" smtClean="0"/>
              <a:t>Certain </a:t>
            </a:r>
            <a:r>
              <a:rPr lang="en-US" sz="3200" dirty="0"/>
              <a:t>species of single-celled algae have been tested for possible use in spacecraft as a source of oxygen and food for astronauts.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2" descr="http://www.nzdl.org/gsdl/collect/hdl/index/assoc/HASHd100.dir/p045.png"/>
          <p:cNvPicPr>
            <a:picLocks noChangeAspect="1" noChangeArrowheads="1"/>
          </p:cNvPicPr>
          <p:nvPr/>
        </p:nvPicPr>
        <p:blipFill>
          <a:blip r:embed="rId2"/>
          <a:srcRect/>
          <a:stretch>
            <a:fillRect/>
          </a:stretch>
        </p:blipFill>
        <p:spPr bwMode="auto">
          <a:xfrm>
            <a:off x="0" y="228600"/>
            <a:ext cx="8763000" cy="64008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botany.si.edu/projects/algae/Econ-sign2.jpg"/>
          <p:cNvPicPr>
            <a:picLocks noChangeAspect="1" noChangeArrowheads="1"/>
          </p:cNvPicPr>
          <p:nvPr/>
        </p:nvPicPr>
        <p:blipFill>
          <a:blip r:embed="rId2"/>
          <a:srcRect/>
          <a:stretch>
            <a:fillRect/>
          </a:stretch>
        </p:blipFill>
        <p:spPr bwMode="auto">
          <a:xfrm>
            <a:off x="0" y="0"/>
            <a:ext cx="8839200" cy="7478489"/>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63417"/>
          </a:xfrm>
          <a:prstGeom prst="rect">
            <a:avLst/>
          </a:prstGeom>
        </p:spPr>
        <p:txBody>
          <a:bodyPr wrap="square">
            <a:spAutoFit/>
          </a:bodyPr>
          <a:lstStyle/>
          <a:p>
            <a:r>
              <a:rPr lang="en-US" sz="4000" dirty="0" smtClean="0"/>
              <a:t>*Marine </a:t>
            </a:r>
            <a:r>
              <a:rPr lang="en-US" sz="4000" dirty="0"/>
              <a:t>algae, as primary producers, are ecologically important, and economically have been used as food and medicines for centuries. </a:t>
            </a:r>
            <a:endParaRPr lang="en-US" sz="4000" dirty="0" smtClean="0"/>
          </a:p>
          <a:p>
            <a:r>
              <a:rPr lang="en-US" sz="4000" dirty="0" smtClean="0"/>
              <a:t>*Today</a:t>
            </a:r>
            <a:r>
              <a:rPr lang="en-US" sz="4000" dirty="0"/>
              <a:t>, various species of marine algae provide not only food but also produce extracts such as agar, carrageenans, and alginates</a:t>
            </a:r>
            <a:r>
              <a:rPr lang="en-US" sz="4000" dirty="0" smtClean="0"/>
              <a:t>.</a:t>
            </a:r>
          </a:p>
          <a:p>
            <a:r>
              <a:rPr lang="en-US" sz="4000" dirty="0" smtClean="0"/>
              <a:t>* </a:t>
            </a:r>
            <a:r>
              <a:rPr lang="en-US" sz="4000" dirty="0"/>
              <a:t>These extracts are used in numerous food, pharmaceutical, cosmetic, and industrial applications.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124754"/>
          </a:xfrm>
          <a:prstGeom prst="rect">
            <a:avLst/>
          </a:prstGeom>
        </p:spPr>
        <p:txBody>
          <a:bodyPr wrap="square">
            <a:spAutoFit/>
          </a:bodyPr>
          <a:lstStyle/>
          <a:p>
            <a:r>
              <a:rPr lang="en-US" sz="2800" b="1" dirty="0"/>
              <a:t>Brown algae (</a:t>
            </a:r>
            <a:r>
              <a:rPr lang="en-US" sz="2800" b="1" dirty="0" err="1"/>
              <a:t>Phaeophyta</a:t>
            </a:r>
            <a:r>
              <a:rPr lang="en-US" sz="2800" b="1" dirty="0"/>
              <a:t>)</a:t>
            </a:r>
            <a:r>
              <a:rPr lang="en-US" sz="2800" dirty="0"/>
              <a:t> includes Kelps (</a:t>
            </a:r>
            <a:r>
              <a:rPr lang="en-US" sz="2800" i="1" dirty="0" err="1"/>
              <a:t>Macrocystis</a:t>
            </a:r>
            <a:r>
              <a:rPr lang="en-US" sz="2800" dirty="0"/>
              <a:t>, </a:t>
            </a:r>
            <a:r>
              <a:rPr lang="en-US" sz="2800" i="1" dirty="0" err="1"/>
              <a:t>Laminaria</a:t>
            </a:r>
            <a:r>
              <a:rPr lang="en-US" sz="2800" dirty="0"/>
              <a:t>) and </a:t>
            </a:r>
            <a:r>
              <a:rPr lang="en-US" sz="2800" i="1" dirty="0" err="1"/>
              <a:t>Ascophyllum</a:t>
            </a:r>
            <a:r>
              <a:rPr lang="en-US" sz="2800" dirty="0"/>
              <a:t>, </a:t>
            </a:r>
            <a:r>
              <a:rPr lang="en-US" sz="2800" i="1" dirty="0" err="1"/>
              <a:t>Fucus</a:t>
            </a:r>
            <a:r>
              <a:rPr lang="en-US" sz="2800" dirty="0"/>
              <a:t>, and </a:t>
            </a:r>
            <a:r>
              <a:rPr lang="en-US" sz="2800" i="1" dirty="0"/>
              <a:t>Sargassum</a:t>
            </a:r>
            <a:r>
              <a:rPr lang="en-US" sz="2800" dirty="0"/>
              <a:t>. </a:t>
            </a:r>
            <a:br>
              <a:rPr lang="en-US" sz="2800" dirty="0"/>
            </a:br>
            <a:r>
              <a:rPr lang="en-US" sz="2800" dirty="0"/>
              <a:t/>
            </a:r>
            <a:br>
              <a:rPr lang="en-US" sz="2800" dirty="0"/>
            </a:br>
            <a:r>
              <a:rPr lang="en-US" sz="2800" b="1" dirty="0" err="1"/>
              <a:t>Alginic</a:t>
            </a:r>
            <a:r>
              <a:rPr lang="en-US" sz="2800" b="1" dirty="0"/>
              <a:t> Acid (Alginate)</a:t>
            </a:r>
            <a:r>
              <a:rPr lang="en-US" sz="2800" dirty="0"/>
              <a:t> is a colloidal product used for thickening, suspending, stabilizing, emulsifying, gel-forming, or film-forming, as required.</a:t>
            </a:r>
          </a:p>
          <a:p>
            <a:r>
              <a:rPr lang="en-US" sz="2800" dirty="0"/>
              <a:t>About half of the alginate produced is used for making ice cream and other dairy products, the rest is used in other products, including shaving cream, rubber, or paint.</a:t>
            </a:r>
          </a:p>
          <a:p>
            <a:r>
              <a:rPr lang="en-US" sz="2800" dirty="0"/>
              <a:t>In textiles, alginates are used to thicken fiber-reactive dye pastes, which facilitates </a:t>
            </a:r>
            <a:r>
              <a:rPr lang="en-US" sz="2800" dirty="0" err="1"/>
              <a:t>sharpeness</a:t>
            </a:r>
            <a:r>
              <a:rPr lang="en-US" sz="2800" dirty="0"/>
              <a:t> in printed lines and conserves dyes.</a:t>
            </a:r>
          </a:p>
          <a:p>
            <a:r>
              <a:rPr lang="en-US" sz="2800" dirty="0"/>
              <a:t>Dentists use alginates to make dental impressions of teeth.</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370975"/>
          </a:xfrm>
          <a:prstGeom prst="rect">
            <a:avLst/>
          </a:prstGeom>
        </p:spPr>
        <p:txBody>
          <a:bodyPr wrap="square">
            <a:spAutoFit/>
          </a:bodyPr>
          <a:lstStyle/>
          <a:p>
            <a:r>
              <a:rPr lang="en-US" sz="2400" b="1" dirty="0"/>
              <a:t>Applications using </a:t>
            </a:r>
            <a:r>
              <a:rPr lang="en-US" sz="2400" b="1" dirty="0" smtClean="0"/>
              <a:t>Alginates</a:t>
            </a:r>
          </a:p>
          <a:p>
            <a:endParaRPr lang="en-US" sz="2400" b="1" dirty="0"/>
          </a:p>
          <a:p>
            <a:r>
              <a:rPr lang="en-US" sz="2400" b="1" dirty="0"/>
              <a:t>FOOD (Nondairy):</a:t>
            </a:r>
            <a:r>
              <a:rPr lang="en-US" sz="2400" dirty="0"/>
              <a:t>Frozen foods, Pastry fillings, Syrups, Bakery icings, Relishes, Cooked/ instant puddings, Meringues, Chiffons, Dessert gels, Candies, Fruit juices, Jams &amp; Jellies, Sauces and gravies, Pimiento strips, Salad dressings </a:t>
            </a:r>
            <a:br>
              <a:rPr lang="en-US" sz="2400" dirty="0"/>
            </a:br>
            <a:r>
              <a:rPr lang="en-US" sz="2400" dirty="0"/>
              <a:t/>
            </a:r>
            <a:br>
              <a:rPr lang="en-US" sz="2400" dirty="0"/>
            </a:br>
            <a:r>
              <a:rPr lang="en-US" sz="2400" b="1" dirty="0"/>
              <a:t>FOOD (Dairy)</a:t>
            </a:r>
            <a:r>
              <a:rPr lang="en-US" sz="2400" dirty="0"/>
              <a:t>:Whipped toppings, Milk shakes, Cheeses, Flans and custards, Instant breakfasts, Ice Cream </a:t>
            </a:r>
            <a:br>
              <a:rPr lang="en-US" sz="2400" dirty="0"/>
            </a:br>
            <a:r>
              <a:rPr lang="en-US" sz="2400" dirty="0"/>
              <a:t/>
            </a:r>
            <a:br>
              <a:rPr lang="en-US" sz="2400" dirty="0"/>
            </a:br>
            <a:r>
              <a:rPr lang="en-US" sz="2400" b="1" dirty="0" smtClean="0"/>
              <a:t>INDUSTRIAL: Paper</a:t>
            </a:r>
            <a:r>
              <a:rPr lang="en-US" sz="2400" dirty="0" smtClean="0"/>
              <a:t> </a:t>
            </a:r>
            <a:r>
              <a:rPr lang="en-US" sz="2400" dirty="0"/>
              <a:t>sizing / coatings, Adhesives, Textile printing / dyeing Air freshener gels, Explosives, Boiler compounds, Polishes Antifoaming agents, Ceramics, Welding rods, Cleaners, Castings and impressions, Enzyme immobilization </a:t>
            </a:r>
            <a:br>
              <a:rPr lang="en-US" sz="2400" dirty="0"/>
            </a:br>
            <a:r>
              <a:rPr lang="en-US" sz="2400" dirty="0"/>
              <a:t/>
            </a:r>
            <a:br>
              <a:rPr lang="en-US" sz="2400" dirty="0"/>
            </a:br>
            <a:r>
              <a:rPr lang="en-US" sz="2400" b="1" dirty="0"/>
              <a:t>MEDICAL &amp; </a:t>
            </a:r>
            <a:r>
              <a:rPr lang="en-US" sz="2400" b="1" dirty="0" smtClean="0"/>
              <a:t>PHARMACEUTICAL: Baulking</a:t>
            </a:r>
            <a:r>
              <a:rPr lang="en-US" sz="2400" dirty="0" smtClean="0"/>
              <a:t> </a:t>
            </a:r>
            <a:r>
              <a:rPr lang="en-US" sz="2400" dirty="0"/>
              <a:t>agents, Capsules and tablets, Lotions and creams, Ulcer products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555641"/>
          </a:xfrm>
          <a:prstGeom prst="rect">
            <a:avLst/>
          </a:prstGeom>
        </p:spPr>
        <p:txBody>
          <a:bodyPr wrap="square">
            <a:spAutoFit/>
          </a:bodyPr>
          <a:lstStyle/>
          <a:p>
            <a:r>
              <a:rPr lang="en-US" sz="2800" b="1" dirty="0"/>
              <a:t>Red algae (</a:t>
            </a:r>
            <a:r>
              <a:rPr lang="en-US" sz="2800" b="1" dirty="0" err="1"/>
              <a:t>Rhodophyta</a:t>
            </a:r>
            <a:r>
              <a:rPr lang="en-US" sz="2800" b="1" dirty="0"/>
              <a:t>) </a:t>
            </a:r>
            <a:r>
              <a:rPr lang="en-US" sz="2800" b="1" dirty="0" err="1"/>
              <a:t>Carrageenan</a:t>
            </a:r>
            <a:r>
              <a:rPr lang="en-US" sz="2800" dirty="0"/>
              <a:t> is made from </a:t>
            </a:r>
            <a:r>
              <a:rPr lang="en-US" sz="2800" i="1" dirty="0" err="1"/>
              <a:t>Gigartina</a:t>
            </a:r>
            <a:r>
              <a:rPr lang="en-US" sz="2800" i="1" dirty="0"/>
              <a:t> </a:t>
            </a:r>
            <a:r>
              <a:rPr lang="en-US" sz="2800" i="1" dirty="0" err="1"/>
              <a:t>stellata</a:t>
            </a:r>
            <a:r>
              <a:rPr lang="en-US" sz="2800" dirty="0"/>
              <a:t>, </a:t>
            </a:r>
            <a:r>
              <a:rPr lang="en-US" sz="2800" i="1" dirty="0" err="1"/>
              <a:t>Chondrus</a:t>
            </a:r>
            <a:r>
              <a:rPr lang="en-US" sz="2800" i="1" dirty="0"/>
              <a:t> </a:t>
            </a:r>
            <a:r>
              <a:rPr lang="en-US" sz="2800" i="1" dirty="0" err="1"/>
              <a:t>crispus</a:t>
            </a:r>
            <a:r>
              <a:rPr lang="en-US" sz="2800" dirty="0"/>
              <a:t> and </a:t>
            </a:r>
            <a:r>
              <a:rPr lang="en-US" sz="2800" i="1" dirty="0" err="1"/>
              <a:t>Eucheuma</a:t>
            </a:r>
            <a:r>
              <a:rPr lang="en-US" sz="2800" dirty="0"/>
              <a:t>. </a:t>
            </a:r>
            <a:br>
              <a:rPr lang="en-US" sz="2800" dirty="0"/>
            </a:br>
            <a:r>
              <a:rPr lang="en-US" sz="2800" dirty="0"/>
              <a:t/>
            </a:r>
            <a:br>
              <a:rPr lang="en-US" sz="2800" dirty="0"/>
            </a:br>
            <a:r>
              <a:rPr lang="en-US" sz="2800" dirty="0" err="1"/>
              <a:t>Carrageenan</a:t>
            </a:r>
            <a:r>
              <a:rPr lang="en-US" sz="2800" dirty="0"/>
              <a:t> (</a:t>
            </a:r>
            <a:r>
              <a:rPr lang="en-US" sz="2800" dirty="0" err="1"/>
              <a:t>carrageenin</a:t>
            </a:r>
            <a:r>
              <a:rPr lang="en-US" sz="2800" dirty="0"/>
              <a:t>, </a:t>
            </a:r>
            <a:r>
              <a:rPr lang="en-US" sz="2800" dirty="0" err="1"/>
              <a:t>carragheen</a:t>
            </a:r>
            <a:r>
              <a:rPr lang="en-US" sz="2800" dirty="0"/>
              <a:t>) is similar to agar, but requires higher concentrations to form gels.</a:t>
            </a:r>
          </a:p>
          <a:p>
            <a:r>
              <a:rPr lang="en-US" sz="2800" dirty="0" err="1"/>
              <a:t>Carrageenan</a:t>
            </a:r>
            <a:r>
              <a:rPr lang="en-US" sz="2800" dirty="0"/>
              <a:t> is used for stabilizing chocolate, milk, egg </a:t>
            </a:r>
            <a:r>
              <a:rPr lang="en-US" sz="2800" dirty="0" err="1"/>
              <a:t>nog</a:t>
            </a:r>
            <a:r>
              <a:rPr lang="en-US" sz="2800" dirty="0"/>
              <a:t>, ice cream, sherbets, instant puddings, frostings, creamed soups, etc.</a:t>
            </a:r>
          </a:p>
          <a:p>
            <a:r>
              <a:rPr lang="en-US" sz="2800" b="1" dirty="0"/>
              <a:t>Red algae (</a:t>
            </a:r>
            <a:r>
              <a:rPr lang="en-US" sz="2800" b="1" dirty="0" err="1"/>
              <a:t>Rhodophyta</a:t>
            </a:r>
            <a:r>
              <a:rPr lang="en-US" sz="2800" b="1" dirty="0"/>
              <a:t>) Agar</a:t>
            </a:r>
            <a:r>
              <a:rPr lang="en-US" sz="2800" dirty="0"/>
              <a:t> is made from </a:t>
            </a:r>
            <a:r>
              <a:rPr lang="en-US" sz="2800" i="1" dirty="0" err="1"/>
              <a:t>Gelidium</a:t>
            </a:r>
            <a:r>
              <a:rPr lang="en-US" sz="2800" dirty="0"/>
              <a:t>, </a:t>
            </a:r>
            <a:r>
              <a:rPr lang="en-US" sz="2800" i="1" dirty="0" err="1"/>
              <a:t>Gracilaria</a:t>
            </a:r>
            <a:r>
              <a:rPr lang="en-US" sz="2800" dirty="0"/>
              <a:t>, </a:t>
            </a:r>
            <a:r>
              <a:rPr lang="en-US" sz="2800" i="1" dirty="0" err="1"/>
              <a:t>Pterocladia</a:t>
            </a:r>
            <a:r>
              <a:rPr lang="en-US" sz="2800" dirty="0"/>
              <a:t> and </a:t>
            </a:r>
            <a:r>
              <a:rPr lang="en-US" sz="2800" i="1" dirty="0" err="1"/>
              <a:t>Ahnfeltia</a:t>
            </a:r>
            <a:r>
              <a:rPr lang="en-US" sz="2800" dirty="0"/>
              <a:t>. </a:t>
            </a:r>
            <a:br>
              <a:rPr lang="en-US" sz="2800" dirty="0"/>
            </a:br>
            <a:r>
              <a:rPr lang="en-US" sz="2800" dirty="0"/>
              <a:t/>
            </a:r>
            <a:br>
              <a:rPr lang="en-US" sz="2800" dirty="0"/>
            </a:br>
            <a:r>
              <a:rPr lang="en-US" sz="2800" dirty="0"/>
              <a:t>Agar is another colloidal agent used for thickening, suspending, and stabilizing. However, it is best noted for its unique ability to form thermally reversible gels at low temperatures.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247864"/>
          </a:xfrm>
          <a:prstGeom prst="rect">
            <a:avLst/>
          </a:prstGeom>
        </p:spPr>
        <p:txBody>
          <a:bodyPr wrap="square">
            <a:spAutoFit/>
          </a:bodyPr>
          <a:lstStyle/>
          <a:p>
            <a:r>
              <a:rPr lang="en-US" sz="4000" dirty="0" smtClean="0"/>
              <a:t>*The </a:t>
            </a:r>
            <a:r>
              <a:rPr lang="en-US" sz="4000" dirty="0"/>
              <a:t>greatest use of agar is in association with food preparation and in the pharmaceutical industry (as a laxative, or as an inert carrier for drug products where slow release of the drug is required).</a:t>
            </a:r>
          </a:p>
          <a:p>
            <a:r>
              <a:rPr lang="en-US" sz="4000" dirty="0" smtClean="0"/>
              <a:t>*Agar </a:t>
            </a:r>
            <a:r>
              <a:rPr lang="en-US" sz="4000" dirty="0"/>
              <a:t>is used in bacteriology and mycology as a stiffening agent in growth media.</a:t>
            </a:r>
          </a:p>
          <a:p>
            <a:r>
              <a:rPr lang="en-US" sz="4000" dirty="0" smtClean="0"/>
              <a:t>*Agar </a:t>
            </a:r>
            <a:r>
              <a:rPr lang="en-US" sz="4000" dirty="0"/>
              <a:t>is used as a stabilizer for emulsions, and as a constituent of cosmetic skin preparations, ointments, and lotions</a:t>
            </a:r>
            <a:r>
              <a:rPr lang="en-US" sz="2800" dirty="0"/>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2400"/>
            <a:ext cx="9144000" cy="7478970"/>
          </a:xfrm>
          <a:prstGeom prst="rect">
            <a:avLst/>
          </a:prstGeom>
        </p:spPr>
        <p:txBody>
          <a:bodyPr wrap="square">
            <a:spAutoFit/>
          </a:bodyPr>
          <a:lstStyle/>
          <a:p>
            <a:r>
              <a:rPr lang="en-US" sz="4000" dirty="0" smtClean="0"/>
              <a:t>*It is used in photographic film, shoe polish, dental impression molds, shaving soaps, hand lotions, and in the tanning industry.</a:t>
            </a:r>
          </a:p>
          <a:p>
            <a:r>
              <a:rPr lang="en-US" sz="4000" dirty="0" smtClean="0"/>
              <a:t>*In food, agar is used as a substitute for gelatin, as an </a:t>
            </a:r>
            <a:r>
              <a:rPr lang="en-US" sz="4000" dirty="0" err="1" smtClean="0"/>
              <a:t>antidrying</a:t>
            </a:r>
            <a:r>
              <a:rPr lang="en-US" sz="4000" dirty="0" smtClean="0"/>
              <a:t> agent in breads and pastry, and also for gelling and thickening purposes.</a:t>
            </a:r>
          </a:p>
          <a:p>
            <a:r>
              <a:rPr lang="en-US" sz="4000" dirty="0" smtClean="0"/>
              <a:t>*It is used in the manufacture of processed cheese, mayonnaise, puddings, creams, and jellies and in the manufacture of frozen dairy products.</a:t>
            </a:r>
            <a:endParaRPr lang="en-US" sz="40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986528"/>
          </a:xfrm>
          <a:prstGeom prst="rect">
            <a:avLst/>
          </a:prstGeom>
        </p:spPr>
        <p:txBody>
          <a:bodyPr wrap="square">
            <a:spAutoFit/>
          </a:bodyPr>
          <a:lstStyle/>
          <a:p>
            <a:r>
              <a:rPr lang="en-US" sz="2800" b="1" dirty="0"/>
              <a:t>Applications using Red Algae</a:t>
            </a:r>
            <a:r>
              <a:rPr lang="en-US" sz="2800" dirty="0"/>
              <a:t/>
            </a:r>
            <a:br>
              <a:rPr lang="en-US" sz="2800" dirty="0"/>
            </a:br>
            <a:r>
              <a:rPr lang="en-US" sz="2800" dirty="0"/>
              <a:t/>
            </a:r>
            <a:br>
              <a:rPr lang="en-US" sz="2800" dirty="0"/>
            </a:br>
            <a:r>
              <a:rPr lang="en-US" sz="2800" dirty="0" err="1"/>
              <a:t>Carrageenan</a:t>
            </a:r>
            <a:endParaRPr lang="en-US" sz="2800" dirty="0"/>
          </a:p>
          <a:p>
            <a:r>
              <a:rPr lang="en-US" sz="2800" b="1" dirty="0"/>
              <a:t>FOOD (Nondairy)</a:t>
            </a:r>
            <a:r>
              <a:rPr lang="en-US" sz="2800" dirty="0"/>
              <a:t>:Frozen foods, Dessert gels, Pastry fillings Fruit juices, Syrups, Jams &amp; Jellies, Bakery icings, Sauces and gravies, Relishes, Pimiento strips, Cooked/ instant puddings, Salad dressings, Chiffons </a:t>
            </a:r>
            <a:br>
              <a:rPr lang="en-US" sz="2800" dirty="0"/>
            </a:br>
            <a:r>
              <a:rPr lang="en-US" sz="2800" dirty="0"/>
              <a:t/>
            </a:r>
            <a:br>
              <a:rPr lang="en-US" sz="2800" dirty="0"/>
            </a:br>
            <a:r>
              <a:rPr lang="en-US" sz="2800" b="1" dirty="0"/>
              <a:t>FOOD (Dairy)</a:t>
            </a:r>
            <a:r>
              <a:rPr lang="en-US" sz="2800" dirty="0"/>
              <a:t>:Whipped toppings, Milk shakes, Skim milk, Evaporated milk, Chocolate milk, Cheeses, Cottage cheese, Infant formulas, Flans and custards, Yogurt, Instant breakfasts, Ice cream </a:t>
            </a:r>
            <a:br>
              <a:rPr lang="en-US" sz="2800" dirty="0"/>
            </a:br>
            <a:r>
              <a:rPr lang="en-US" sz="2800" dirty="0"/>
              <a:t/>
            </a:r>
            <a:br>
              <a:rPr lang="en-US" sz="2800" dirty="0"/>
            </a:br>
            <a:r>
              <a:rPr lang="en-US" sz="2800" b="1" dirty="0" err="1"/>
              <a:t>INDUSTRIAL</a:t>
            </a:r>
            <a:r>
              <a:rPr lang="en-US" sz="2800" dirty="0" err="1"/>
              <a:t>:Air</a:t>
            </a:r>
            <a:r>
              <a:rPr lang="en-US" sz="2800" dirty="0"/>
              <a:t> freshener gels, Tertiary oil treatment, Cleaners, Enzyme immobilization, </a:t>
            </a:r>
            <a:r>
              <a:rPr lang="en-US" sz="2800" dirty="0" err="1"/>
              <a:t>Electrophoretic</a:t>
            </a:r>
            <a:r>
              <a:rPr lang="en-US" sz="2800" dirty="0"/>
              <a:t> media, Chromatographic media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986528"/>
          </a:xfrm>
          <a:prstGeom prst="rect">
            <a:avLst/>
          </a:prstGeom>
        </p:spPr>
        <p:txBody>
          <a:bodyPr wrap="square">
            <a:spAutoFit/>
          </a:bodyPr>
          <a:lstStyle/>
          <a:p>
            <a:r>
              <a:rPr lang="en-US" sz="2800" b="1" dirty="0"/>
              <a:t>MEDICAL &amp; </a:t>
            </a:r>
            <a:r>
              <a:rPr lang="en-US" sz="2800" b="1" dirty="0" err="1"/>
              <a:t>PHARMACEUTICAL</a:t>
            </a:r>
            <a:r>
              <a:rPr lang="en-US" sz="2800" dirty="0" err="1"/>
              <a:t>:Laxatives</a:t>
            </a:r>
            <a:r>
              <a:rPr lang="en-US" sz="2800" dirty="0"/>
              <a:t>, Baulking agents, Capsules and tablets, Lotions and creams, Shampoos, Ulcer products, Toothpastes</a:t>
            </a:r>
          </a:p>
          <a:p>
            <a:r>
              <a:rPr lang="en-US" sz="2800" dirty="0" err="1"/>
              <a:t>Agar</a:t>
            </a:r>
            <a:r>
              <a:rPr lang="en-US" sz="2800" b="1" dirty="0" err="1"/>
              <a:t>FOOD</a:t>
            </a:r>
            <a:r>
              <a:rPr lang="en-US" sz="2800" b="1" dirty="0"/>
              <a:t> (Nondairy)</a:t>
            </a:r>
            <a:r>
              <a:rPr lang="en-US" sz="2800" dirty="0"/>
              <a:t>: Frozen foods, Dessert gels, Bakery icings, Candies, Meringues, Fruit juices </a:t>
            </a:r>
            <a:br>
              <a:rPr lang="en-US" sz="2800" dirty="0"/>
            </a:br>
            <a:r>
              <a:rPr lang="en-US" sz="2800" dirty="0"/>
              <a:t/>
            </a:r>
            <a:br>
              <a:rPr lang="en-US" sz="2800" dirty="0"/>
            </a:br>
            <a:r>
              <a:rPr lang="en-US" sz="2800" b="1" dirty="0"/>
              <a:t>FOOD (Dairy)</a:t>
            </a:r>
            <a:r>
              <a:rPr lang="en-US" sz="2800" dirty="0"/>
              <a:t>:Cheeses, Yogurt </a:t>
            </a:r>
            <a:br>
              <a:rPr lang="en-US" sz="2800" dirty="0"/>
            </a:br>
            <a:r>
              <a:rPr lang="en-US" sz="2800" dirty="0"/>
              <a:t/>
            </a:r>
            <a:br>
              <a:rPr lang="en-US" sz="2800" dirty="0"/>
            </a:br>
            <a:r>
              <a:rPr lang="en-US" sz="2800" b="1" dirty="0" err="1"/>
              <a:t>INDUSTRIAL</a:t>
            </a:r>
            <a:r>
              <a:rPr lang="en-US" sz="2800" dirty="0" err="1"/>
              <a:t>:Paper</a:t>
            </a:r>
            <a:r>
              <a:rPr lang="en-US" sz="2800" dirty="0"/>
              <a:t> sizing / coatings, </a:t>
            </a:r>
            <a:r>
              <a:rPr lang="en-US" sz="2800" dirty="0" err="1"/>
              <a:t>Microtomy</a:t>
            </a:r>
            <a:r>
              <a:rPr lang="en-US" sz="2800" dirty="0"/>
              <a:t> media, Adhesives, </a:t>
            </a:r>
            <a:r>
              <a:rPr lang="en-US" sz="2800" dirty="0" err="1"/>
              <a:t>Electrophoretic</a:t>
            </a:r>
            <a:r>
              <a:rPr lang="en-US" sz="2800" dirty="0"/>
              <a:t> media, Textile printing / dyeing, Chromatographic media, Castings and impressions, Conductivity bridges </a:t>
            </a:r>
            <a:br>
              <a:rPr lang="en-US" sz="2800" dirty="0"/>
            </a:br>
            <a:r>
              <a:rPr lang="en-US" sz="2800" dirty="0"/>
              <a:t/>
            </a:r>
            <a:br>
              <a:rPr lang="en-US" sz="2800" dirty="0"/>
            </a:br>
            <a:r>
              <a:rPr lang="en-US" sz="2800" b="1" dirty="0"/>
              <a:t>MEDICAL &amp; </a:t>
            </a:r>
            <a:r>
              <a:rPr lang="en-US" sz="2800" b="1" dirty="0" err="1"/>
              <a:t>PHARMACEUTICAL</a:t>
            </a:r>
            <a:r>
              <a:rPr lang="en-US" sz="2800" dirty="0" err="1"/>
              <a:t>:Laxatives</a:t>
            </a:r>
            <a:r>
              <a:rPr lang="en-US" sz="2800" dirty="0"/>
              <a:t>, Capsules and tablets, Baulking agents, Suppositories, Radiology suspending agents, Anticoagulants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001643"/>
          </a:xfrm>
          <a:prstGeom prst="rect">
            <a:avLst/>
          </a:prstGeom>
        </p:spPr>
        <p:txBody>
          <a:bodyPr wrap="square">
            <a:spAutoFit/>
          </a:bodyPr>
          <a:lstStyle/>
          <a:p>
            <a:r>
              <a:rPr lang="en-US" sz="3200" b="1" dirty="0"/>
              <a:t>Industrial and other uses</a:t>
            </a:r>
          </a:p>
          <a:p>
            <a:r>
              <a:rPr lang="en-US" sz="3200" b="1" dirty="0"/>
              <a:t>Fertilizer / soil amendments</a:t>
            </a:r>
            <a:r>
              <a:rPr lang="en-US" sz="3200" dirty="0"/>
              <a:t/>
            </a:r>
            <a:br>
              <a:rPr lang="en-US" sz="3200" dirty="0"/>
            </a:br>
            <a:r>
              <a:rPr lang="en-US" sz="3200" dirty="0"/>
              <a:t>Miscellaneous species of Kelps (Brown algae), e.g. </a:t>
            </a:r>
            <a:r>
              <a:rPr lang="en-US" sz="3200" i="1" dirty="0" err="1"/>
              <a:t>Laminaria</a:t>
            </a:r>
            <a:r>
              <a:rPr lang="en-US" sz="3200" dirty="0"/>
              <a:t>, </a:t>
            </a:r>
            <a:r>
              <a:rPr lang="en-US" sz="3200" i="1" dirty="0" err="1"/>
              <a:t>Macrocystis</a:t>
            </a:r>
            <a:endParaRPr lang="en-US" sz="3200" dirty="0"/>
          </a:p>
          <a:p>
            <a:r>
              <a:rPr lang="en-US" sz="3200" b="1" dirty="0"/>
              <a:t>Filters / Rubbing compounds (polish) / Pest control (fleas)</a:t>
            </a:r>
            <a:r>
              <a:rPr lang="en-US" sz="3200" dirty="0"/>
              <a:t> </a:t>
            </a:r>
            <a:br>
              <a:rPr lang="en-US" sz="3200" dirty="0"/>
            </a:br>
            <a:r>
              <a:rPr lang="en-US" sz="3200" dirty="0"/>
              <a:t>Diatoms in the form of Diatomaceous earth (diatomite)</a:t>
            </a:r>
          </a:p>
          <a:p>
            <a:r>
              <a:rPr lang="en-US" sz="3200" b="1" dirty="0"/>
              <a:t>Sewage treatment to remove inorganic nutrients and toxins</a:t>
            </a:r>
            <a:r>
              <a:rPr lang="en-US" sz="3200" dirty="0"/>
              <a:t> </a:t>
            </a:r>
            <a:br>
              <a:rPr lang="en-US" sz="3200" dirty="0"/>
            </a:br>
            <a:r>
              <a:rPr lang="en-US" sz="3200" dirty="0"/>
              <a:t>Unicellular freshwater </a:t>
            </a:r>
            <a:r>
              <a:rPr lang="en-US" sz="3200" dirty="0" err="1"/>
              <a:t>Chlorophyta</a:t>
            </a:r>
            <a:r>
              <a:rPr lang="en-US" sz="3200" dirty="0"/>
              <a:t> and other micro- and macroalgae.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2" descr="http://www.daviddarling.info/images/types_of_algae.jpg"/>
          <p:cNvPicPr>
            <a:picLocks noChangeAspect="1" noChangeArrowheads="1"/>
          </p:cNvPicPr>
          <p:nvPr/>
        </p:nvPicPr>
        <p:blipFill>
          <a:blip r:embed="rId2"/>
          <a:srcRect/>
          <a:stretch>
            <a:fillRect/>
          </a:stretch>
        </p:blipFill>
        <p:spPr bwMode="auto">
          <a:xfrm>
            <a:off x="0" y="-304800"/>
            <a:ext cx="9144000" cy="7162800"/>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40307"/>
          </a:xfrm>
          <a:prstGeom prst="rect">
            <a:avLst/>
          </a:prstGeom>
        </p:spPr>
        <p:txBody>
          <a:bodyPr wrap="square">
            <a:spAutoFit/>
          </a:bodyPr>
          <a:lstStyle/>
          <a:p>
            <a:r>
              <a:rPr lang="en-US" sz="2400" b="1" dirty="0"/>
              <a:t>Algae as the entrée</a:t>
            </a:r>
          </a:p>
          <a:p>
            <a:r>
              <a:rPr lang="en-US" sz="2400" b="1" dirty="0" err="1"/>
              <a:t>Kombu</a:t>
            </a:r>
            <a:r>
              <a:rPr lang="en-US" sz="2400" b="1" dirty="0"/>
              <a:t>, </a:t>
            </a:r>
            <a:r>
              <a:rPr lang="en-US" sz="2400" b="1" dirty="0" err="1"/>
              <a:t>nori</a:t>
            </a:r>
            <a:r>
              <a:rPr lang="en-US" sz="2400" b="1" dirty="0"/>
              <a:t> and </a:t>
            </a:r>
            <a:r>
              <a:rPr lang="en-US" sz="2400" b="1" dirty="0" err="1"/>
              <a:t>wakame</a:t>
            </a:r>
            <a:r>
              <a:rPr lang="en-US" sz="2400" b="1" dirty="0"/>
              <a:t> (Japan)</a:t>
            </a:r>
            <a:r>
              <a:rPr lang="en-US" sz="2400" dirty="0"/>
              <a:t/>
            </a:r>
            <a:br>
              <a:rPr lang="en-US" sz="2400" dirty="0"/>
            </a:br>
            <a:r>
              <a:rPr lang="en-US" sz="2400" dirty="0" err="1"/>
              <a:t>Kombu</a:t>
            </a:r>
            <a:r>
              <a:rPr lang="en-US" sz="2400" dirty="0"/>
              <a:t> = </a:t>
            </a:r>
            <a:r>
              <a:rPr lang="en-US" sz="2400" i="1" dirty="0" err="1"/>
              <a:t>Laminaria</a:t>
            </a:r>
            <a:r>
              <a:rPr lang="en-US" sz="2400" dirty="0"/>
              <a:t/>
            </a:r>
            <a:br>
              <a:rPr lang="en-US" sz="2400" dirty="0"/>
            </a:br>
            <a:r>
              <a:rPr lang="en-US" sz="2400" dirty="0" err="1"/>
              <a:t>Nori</a:t>
            </a:r>
            <a:r>
              <a:rPr lang="en-US" sz="2400" dirty="0"/>
              <a:t> = </a:t>
            </a:r>
            <a:r>
              <a:rPr lang="en-US" sz="2400" i="1" dirty="0" err="1"/>
              <a:t>Porphyra</a:t>
            </a:r>
            <a:r>
              <a:rPr lang="en-US" sz="2400" dirty="0"/>
              <a:t/>
            </a:r>
            <a:br>
              <a:rPr lang="en-US" sz="2400" dirty="0"/>
            </a:br>
            <a:r>
              <a:rPr lang="en-US" sz="2400" dirty="0" err="1"/>
              <a:t>Wakame</a:t>
            </a:r>
            <a:r>
              <a:rPr lang="en-US" sz="2400" dirty="0"/>
              <a:t> = </a:t>
            </a:r>
            <a:r>
              <a:rPr lang="en-US" sz="2400" i="1" dirty="0" err="1"/>
              <a:t>Undaria</a:t>
            </a:r>
            <a:r>
              <a:rPr lang="en-US" sz="2400" dirty="0"/>
              <a:t> </a:t>
            </a:r>
            <a:r>
              <a:rPr lang="en-US" sz="2400" dirty="0" err="1"/>
              <a:t>stipes</a:t>
            </a:r>
            <a:r>
              <a:rPr lang="en-US" sz="2400" dirty="0"/>
              <a:t> and blades</a:t>
            </a:r>
          </a:p>
          <a:p>
            <a:r>
              <a:rPr lang="en-US" sz="2400" b="1" dirty="0" err="1"/>
              <a:t>Hai</a:t>
            </a:r>
            <a:r>
              <a:rPr lang="en-US" sz="2400" b="1" dirty="0"/>
              <a:t> </a:t>
            </a:r>
            <a:r>
              <a:rPr lang="en-US" sz="2400" b="1" dirty="0" err="1"/>
              <a:t>dai</a:t>
            </a:r>
            <a:r>
              <a:rPr lang="en-US" sz="2400" b="1" dirty="0"/>
              <a:t> - (China)</a:t>
            </a:r>
            <a:r>
              <a:rPr lang="en-US" sz="2400" dirty="0"/>
              <a:t/>
            </a:r>
            <a:br>
              <a:rPr lang="en-US" sz="2400" dirty="0"/>
            </a:br>
            <a:r>
              <a:rPr lang="en-US" sz="2400" i="1" dirty="0" err="1"/>
              <a:t>Laminaria</a:t>
            </a:r>
            <a:endParaRPr lang="en-US" sz="2400" dirty="0"/>
          </a:p>
          <a:p>
            <a:r>
              <a:rPr lang="en-US" sz="2400" b="1" dirty="0" err="1"/>
              <a:t>Limu</a:t>
            </a:r>
            <a:r>
              <a:rPr lang="en-US" sz="2400" b="1" dirty="0"/>
              <a:t> (Hawaii) - [Miscellaneous algal species]</a:t>
            </a:r>
            <a:r>
              <a:rPr lang="en-US" sz="2400" dirty="0"/>
              <a:t> </a:t>
            </a:r>
            <a:br>
              <a:rPr lang="en-US" sz="2400" dirty="0"/>
            </a:br>
            <a:r>
              <a:rPr lang="en-US" sz="2400" dirty="0" err="1"/>
              <a:t>Limu</a:t>
            </a:r>
            <a:r>
              <a:rPr lang="en-US" sz="2400" dirty="0"/>
              <a:t> </a:t>
            </a:r>
            <a:r>
              <a:rPr lang="en-US" sz="2400" dirty="0" err="1"/>
              <a:t>kohu</a:t>
            </a:r>
            <a:r>
              <a:rPr lang="en-US" sz="2400" dirty="0"/>
              <a:t> = </a:t>
            </a:r>
            <a:r>
              <a:rPr lang="en-US" sz="2400" i="1" dirty="0" err="1"/>
              <a:t>Asparagopsis</a:t>
            </a:r>
            <a:r>
              <a:rPr lang="en-US" sz="2400" i="1" dirty="0"/>
              <a:t> </a:t>
            </a:r>
            <a:r>
              <a:rPr lang="en-US" sz="2400" i="1" dirty="0" err="1"/>
              <a:t>taxiformis</a:t>
            </a:r>
            <a:r>
              <a:rPr lang="en-US" sz="2400" dirty="0"/>
              <a:t> </a:t>
            </a:r>
            <a:br>
              <a:rPr lang="en-US" sz="2400" dirty="0"/>
            </a:br>
            <a:r>
              <a:rPr lang="en-US" sz="2400" dirty="0" err="1"/>
              <a:t>Limu</a:t>
            </a:r>
            <a:r>
              <a:rPr lang="en-US" sz="2400" dirty="0"/>
              <a:t> </a:t>
            </a:r>
            <a:r>
              <a:rPr lang="en-US" sz="2400" dirty="0" err="1"/>
              <a:t>wawaeiole</a:t>
            </a:r>
            <a:r>
              <a:rPr lang="en-US" sz="2400" dirty="0"/>
              <a:t> = </a:t>
            </a:r>
            <a:r>
              <a:rPr lang="en-US" sz="2400" i="1" dirty="0" err="1"/>
              <a:t>Codium</a:t>
            </a:r>
            <a:r>
              <a:rPr lang="en-US" sz="2400" dirty="0"/>
              <a:t> </a:t>
            </a:r>
            <a:br>
              <a:rPr lang="en-US" sz="2400" dirty="0"/>
            </a:br>
            <a:r>
              <a:rPr lang="en-US" sz="2400" dirty="0" err="1"/>
              <a:t>Limu</a:t>
            </a:r>
            <a:r>
              <a:rPr lang="en-US" sz="2400" dirty="0"/>
              <a:t> </a:t>
            </a:r>
            <a:r>
              <a:rPr lang="en-US" sz="2400" dirty="0" err="1"/>
              <a:t>huluhuluwaena</a:t>
            </a:r>
            <a:r>
              <a:rPr lang="en-US" sz="2400" dirty="0"/>
              <a:t> = </a:t>
            </a:r>
            <a:r>
              <a:rPr lang="en-US" sz="2400" i="1" dirty="0" err="1"/>
              <a:t>Grateloupia</a:t>
            </a:r>
            <a:r>
              <a:rPr lang="en-US" sz="2400" i="1" dirty="0"/>
              <a:t> </a:t>
            </a:r>
            <a:r>
              <a:rPr lang="en-US" sz="2400" i="1" dirty="0" err="1"/>
              <a:t>filicina</a:t>
            </a:r>
            <a:r>
              <a:rPr lang="en-US" sz="2400" dirty="0"/>
              <a:t> </a:t>
            </a:r>
            <a:br>
              <a:rPr lang="en-US" sz="2400" dirty="0"/>
            </a:br>
            <a:r>
              <a:rPr lang="en-US" sz="2400" dirty="0" err="1"/>
              <a:t>Limu</a:t>
            </a:r>
            <a:r>
              <a:rPr lang="en-US" sz="2400" dirty="0"/>
              <a:t> </a:t>
            </a:r>
            <a:r>
              <a:rPr lang="en-US" sz="2400" dirty="0" err="1"/>
              <a:t>palahalaha</a:t>
            </a:r>
            <a:r>
              <a:rPr lang="en-US" sz="2400" dirty="0"/>
              <a:t> = </a:t>
            </a:r>
            <a:r>
              <a:rPr lang="en-US" sz="2400" i="1" dirty="0"/>
              <a:t>Ulva</a:t>
            </a:r>
            <a:endParaRPr lang="en-US" sz="2400" dirty="0"/>
          </a:p>
          <a:p>
            <a:r>
              <a:rPr lang="en-US" sz="2400" b="1" dirty="0" err="1"/>
              <a:t>Dulse</a:t>
            </a:r>
            <a:r>
              <a:rPr lang="en-US" sz="2400" b="1" dirty="0"/>
              <a:t> (Scotland); </a:t>
            </a:r>
            <a:r>
              <a:rPr lang="en-US" sz="2400" b="1" dirty="0" err="1"/>
              <a:t>Dillisk</a:t>
            </a:r>
            <a:r>
              <a:rPr lang="en-US" sz="2400" b="1" dirty="0"/>
              <a:t> - (Ireland); Sol - (Iceland)</a:t>
            </a:r>
            <a:r>
              <a:rPr lang="en-US" sz="2400" dirty="0"/>
              <a:t> </a:t>
            </a:r>
            <a:br>
              <a:rPr lang="en-US" sz="2400" dirty="0"/>
            </a:br>
            <a:r>
              <a:rPr lang="en-US" sz="2400" i="1" dirty="0" err="1"/>
              <a:t>Rhodymenia</a:t>
            </a:r>
            <a:r>
              <a:rPr lang="en-US" sz="2400" i="1" dirty="0"/>
              <a:t> </a:t>
            </a:r>
            <a:r>
              <a:rPr lang="en-US" sz="2400" i="1" dirty="0" err="1"/>
              <a:t>palmata</a:t>
            </a:r>
            <a:endParaRPr lang="en-US" sz="2400" dirty="0"/>
          </a:p>
          <a:p>
            <a:r>
              <a:rPr lang="en-US" sz="2400" b="1" dirty="0"/>
              <a:t>Irish moss or </a:t>
            </a:r>
            <a:r>
              <a:rPr lang="en-US" sz="2400" b="1" dirty="0" err="1"/>
              <a:t>Carraghean</a:t>
            </a:r>
            <a:r>
              <a:rPr lang="en-US" sz="2400" b="1" dirty="0"/>
              <a:t> (Europe)</a:t>
            </a:r>
            <a:r>
              <a:rPr lang="en-US" sz="2400" dirty="0"/>
              <a:t/>
            </a:r>
            <a:br>
              <a:rPr lang="en-US" sz="2400" dirty="0"/>
            </a:br>
            <a:r>
              <a:rPr lang="en-US" sz="2400" i="1" dirty="0" err="1"/>
              <a:t>Chondrus</a:t>
            </a:r>
            <a:r>
              <a:rPr lang="en-US" sz="2400" i="1" dirty="0"/>
              <a:t> </a:t>
            </a:r>
            <a:r>
              <a:rPr lang="en-US" sz="2400" i="1" dirty="0" err="1"/>
              <a:t>crispus</a:t>
            </a:r>
            <a:endParaRPr lang="en-US" sz="2400" dirty="0"/>
          </a:p>
          <a:p>
            <a:r>
              <a:rPr lang="en-US" sz="2400" b="1" dirty="0" err="1"/>
              <a:t>Nori</a:t>
            </a:r>
            <a:r>
              <a:rPr lang="en-US" sz="2400" b="1" dirty="0"/>
              <a:t> or </a:t>
            </a:r>
            <a:r>
              <a:rPr lang="en-US" sz="2400" b="1" dirty="0" err="1"/>
              <a:t>Amanori</a:t>
            </a:r>
            <a:r>
              <a:rPr lang="en-US" sz="2400" b="1" dirty="0"/>
              <a:t> (Japan); </a:t>
            </a:r>
            <a:r>
              <a:rPr lang="en-US" sz="2400" b="1" dirty="0" err="1"/>
              <a:t>Zicai</a:t>
            </a:r>
            <a:r>
              <a:rPr lang="en-US" sz="2400" b="1" dirty="0"/>
              <a:t> (China)</a:t>
            </a:r>
            <a:r>
              <a:rPr lang="en-US" sz="2400" dirty="0"/>
              <a:t/>
            </a:r>
            <a:br>
              <a:rPr lang="en-US" sz="2400" dirty="0"/>
            </a:br>
            <a:r>
              <a:rPr lang="en-US" sz="2400" i="1" dirty="0" err="1"/>
              <a:t>Porphyra</a:t>
            </a:r>
            <a:endParaRPr lang="en-US" sz="24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5867400" cy="5509200"/>
          </a:xfrm>
          <a:prstGeom prst="rect">
            <a:avLst/>
          </a:prstGeom>
        </p:spPr>
        <p:txBody>
          <a:bodyPr wrap="square">
            <a:spAutoFit/>
          </a:bodyPr>
          <a:lstStyle/>
          <a:p>
            <a:r>
              <a:rPr lang="en-US" sz="3200" b="1" dirty="0" smtClean="0"/>
              <a:t>1.</a:t>
            </a:r>
            <a:r>
              <a:rPr lang="en-US" sz="3200" dirty="0" smtClean="0"/>
              <a:t> </a:t>
            </a:r>
            <a:r>
              <a:rPr lang="en-US" sz="3200" b="1" dirty="0" smtClean="0"/>
              <a:t>Ulva lactuca </a:t>
            </a:r>
            <a:r>
              <a:rPr lang="en-US" sz="3200" dirty="0" smtClean="0"/>
              <a:t>(Green algae). U. lactuca (sea lettuce) has thin sheet-like fronds consisting of two layers of cells. It is a cosmopolitan species with a global distribution and growth rates up to 30% per day. It often is the cause of “green tides” in coastal areas with high nutrient loads. This species is utilized for human </a:t>
            </a:r>
            <a:r>
              <a:rPr lang="en-US" sz="3200" dirty="0"/>
              <a:t>consumption and compost. </a:t>
            </a:r>
          </a:p>
        </p:txBody>
      </p:sp>
      <p:pic>
        <p:nvPicPr>
          <p:cNvPr id="20482" name="Picture 2" descr="http://www.biowalk4biofuels.eu/wp-content/files_mf/1278948239ulva.jpg"/>
          <p:cNvPicPr>
            <a:picLocks noChangeAspect="1" noChangeArrowheads="1"/>
          </p:cNvPicPr>
          <p:nvPr/>
        </p:nvPicPr>
        <p:blipFill>
          <a:blip r:embed="rId2"/>
          <a:srcRect/>
          <a:stretch>
            <a:fillRect/>
          </a:stretch>
        </p:blipFill>
        <p:spPr bwMode="auto">
          <a:xfrm>
            <a:off x="5562600" y="990600"/>
            <a:ext cx="3581400" cy="4343400"/>
          </a:xfrm>
          <a:prstGeom prst="rect">
            <a:avLst/>
          </a:prstGeo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740307"/>
          </a:xfrm>
          <a:prstGeom prst="rect">
            <a:avLst/>
          </a:prstGeom>
        </p:spPr>
        <p:txBody>
          <a:bodyPr wrap="square">
            <a:spAutoFit/>
          </a:bodyPr>
          <a:lstStyle/>
          <a:p>
            <a:r>
              <a:rPr lang="en-US" sz="3600" dirty="0" smtClean="0"/>
              <a:t>*The largest production yield of up to 74 dry ton per hectare has been demonstrated in the US Aquatic Species Programme. </a:t>
            </a:r>
          </a:p>
          <a:p>
            <a:r>
              <a:rPr lang="en-US" sz="3600" dirty="0" smtClean="0"/>
              <a:t>*Research has documented a methane yield from U. Lactuca of between 77-560 ml per g volatile solids (VS). </a:t>
            </a:r>
          </a:p>
          <a:p>
            <a:r>
              <a:rPr lang="en-US" sz="3600" dirty="0" smtClean="0"/>
              <a:t>*This is equivalent to the yield from cattle manure and land based energy crops, such as grass-clover. </a:t>
            </a:r>
          </a:p>
          <a:p>
            <a:r>
              <a:rPr lang="en-US" sz="3600" dirty="0" smtClean="0"/>
              <a:t>*Direct combustion of  U. Lactuca biomass is problematic due to a high ash content and a high content of alkali metals in the ash.</a:t>
            </a:r>
            <a:endParaRPr lang="en-US" sz="36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4031873"/>
          </a:xfrm>
          <a:prstGeom prst="rect">
            <a:avLst/>
          </a:prstGeom>
        </p:spPr>
        <p:txBody>
          <a:bodyPr wrap="square">
            <a:spAutoFit/>
          </a:bodyPr>
          <a:lstStyle/>
          <a:p>
            <a:r>
              <a:rPr lang="en-US" sz="3200" b="1" dirty="0"/>
              <a:t>3.</a:t>
            </a:r>
            <a:r>
              <a:rPr lang="en-US" sz="3200" dirty="0"/>
              <a:t> </a:t>
            </a:r>
            <a:r>
              <a:rPr lang="en-US" sz="3200" b="1" dirty="0"/>
              <a:t>Enteromorpha sp. Ulva sp.</a:t>
            </a:r>
            <a:r>
              <a:rPr lang="en-US" sz="3200" dirty="0"/>
              <a:t> (Green algae). This alga has short and slim delicate sheet or tube-like fronds. It has a global distribution and is used for human food in Asia, where it is harvested to prepare “</a:t>
            </a:r>
            <a:r>
              <a:rPr lang="en-US" sz="3200" dirty="0" err="1"/>
              <a:t>aonori</a:t>
            </a:r>
            <a:r>
              <a:rPr lang="en-US" sz="3200" dirty="0"/>
              <a:t>”. Enteromorpha is also sold as “seaweed meal” for feed and </a:t>
            </a:r>
            <a:r>
              <a:rPr lang="en-US" sz="3200" dirty="0" err="1"/>
              <a:t>fertiliser</a:t>
            </a:r>
            <a:r>
              <a:rPr lang="en-US" sz="3200" dirty="0"/>
              <a:t>. Yields of up to 28 dry g per m2 per day are reported. This species has successfully been converted to bio-oil by hydrothermal liquefaction.</a:t>
            </a:r>
          </a:p>
        </p:txBody>
      </p:sp>
      <p:pic>
        <p:nvPicPr>
          <p:cNvPr id="40962" name="Picture 2" descr="http://www.biowalk4biofuels.eu/wp-content/files_mf/1278949923enteromorpha.jpg"/>
          <p:cNvPicPr>
            <a:picLocks noChangeAspect="1" noChangeArrowheads="1"/>
          </p:cNvPicPr>
          <p:nvPr/>
        </p:nvPicPr>
        <p:blipFill>
          <a:blip r:embed="rId2"/>
          <a:srcRect/>
          <a:stretch>
            <a:fillRect/>
          </a:stretch>
        </p:blipFill>
        <p:spPr bwMode="auto">
          <a:xfrm>
            <a:off x="0" y="4038600"/>
            <a:ext cx="9144000" cy="2819400"/>
          </a:xfrm>
          <a:prstGeom prst="rect">
            <a:avLst/>
          </a:prstGeom>
          <a:no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4832092"/>
          </a:xfrm>
          <a:prstGeom prst="rect">
            <a:avLst/>
          </a:prstGeom>
        </p:spPr>
        <p:txBody>
          <a:bodyPr wrap="square">
            <a:spAutoFit/>
          </a:bodyPr>
          <a:lstStyle/>
          <a:p>
            <a:r>
              <a:rPr lang="en-US" sz="2800" b="1" dirty="0"/>
              <a:t>4. </a:t>
            </a:r>
            <a:r>
              <a:rPr lang="en-US" sz="2800" b="1" dirty="0" err="1"/>
              <a:t>Gracilaria</a:t>
            </a:r>
            <a:r>
              <a:rPr lang="en-US" sz="2800" b="1" dirty="0"/>
              <a:t> sp</a:t>
            </a:r>
            <a:r>
              <a:rPr lang="en-US" sz="2800" dirty="0"/>
              <a:t>. (Red algae). </a:t>
            </a:r>
            <a:r>
              <a:rPr lang="en-US" sz="2800" dirty="0" err="1"/>
              <a:t>Gracilaria</a:t>
            </a:r>
            <a:r>
              <a:rPr lang="en-US" sz="2800" dirty="0"/>
              <a:t> sp. is typically branched and forms up to 60 cm long “bushes”. It is found in warm and temperate waters, and is spreading rapidly as an invasive species in northern temperate regions. </a:t>
            </a:r>
            <a:r>
              <a:rPr lang="en-US" sz="2800" dirty="0" err="1"/>
              <a:t>Gracilaria</a:t>
            </a:r>
            <a:r>
              <a:rPr lang="en-US" sz="2800" dirty="0"/>
              <a:t> sp. is notable for its economic importance due to its high content of agar, but is also used as a food for humans and various species of shellfish. Various species within the genus are cultivated in the developing world, including Asia, South America, Africa and Oceania. Annual production yield is reported to be up to 127 dry ton per hectare. Methane yields of 83-540 ml per g VS are demonstrated.</a:t>
            </a:r>
          </a:p>
        </p:txBody>
      </p:sp>
      <p:pic>
        <p:nvPicPr>
          <p:cNvPr id="41986" name="Picture 2" descr="http://www.biowalk4biofuels.eu/wp-content/files_mf/1278949973gracilaria.jpg"/>
          <p:cNvPicPr>
            <a:picLocks noChangeAspect="1" noChangeArrowheads="1"/>
          </p:cNvPicPr>
          <p:nvPr/>
        </p:nvPicPr>
        <p:blipFill>
          <a:blip r:embed="rId2"/>
          <a:srcRect/>
          <a:stretch>
            <a:fillRect/>
          </a:stretch>
        </p:blipFill>
        <p:spPr bwMode="auto">
          <a:xfrm>
            <a:off x="0" y="4924424"/>
            <a:ext cx="9144000" cy="1933576"/>
          </a:xfrm>
          <a:prstGeom prst="rect">
            <a:avLst/>
          </a:prstGeom>
          <a:noFill/>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http://static.ddmcdn.com/gif/willow/algae-info0.gif"/>
          <p:cNvPicPr>
            <a:picLocks noChangeAspect="1" noChangeArrowheads="1"/>
          </p:cNvPicPr>
          <p:nvPr/>
        </p:nvPicPr>
        <p:blipFill>
          <a:blip r:embed="rId2"/>
          <a:srcRect/>
          <a:stretch>
            <a:fillRect/>
          </a:stretch>
        </p:blipFill>
        <p:spPr bwMode="auto">
          <a:xfrm>
            <a:off x="2971800" y="2910662"/>
            <a:ext cx="6172200" cy="3947337"/>
          </a:xfrm>
          <a:prstGeom prst="rect">
            <a:avLst/>
          </a:prstGeom>
          <a:noFill/>
        </p:spPr>
      </p:pic>
      <p:sp>
        <p:nvSpPr>
          <p:cNvPr id="3" name="Rectangle 2"/>
          <p:cNvSpPr/>
          <p:nvPr/>
        </p:nvSpPr>
        <p:spPr>
          <a:xfrm>
            <a:off x="228600" y="228600"/>
            <a:ext cx="8915400" cy="3046988"/>
          </a:xfrm>
          <a:prstGeom prst="rect">
            <a:avLst/>
          </a:prstGeom>
        </p:spPr>
        <p:txBody>
          <a:bodyPr wrap="square">
            <a:spAutoFit/>
          </a:bodyPr>
          <a:lstStyle/>
          <a:p>
            <a:r>
              <a:rPr lang="en-US" sz="3200" dirty="0"/>
              <a:t>Algae are the major source of the oxygen needed by aquatic animal life. Single-celled algae known as phytoplankton provide the food for larger organisms that, in turn, provide food for yet larger organisms. The interrelationship of these organisms is part of what is called the food web.</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2" descr="http://w3.shorecrest.org/~Lisa_Peck/MarineBio/syllabus/ch6producers/producerwp/ian/macrocystis.jpg"/>
          <p:cNvPicPr>
            <a:picLocks noChangeAspect="1" noChangeArrowheads="1"/>
          </p:cNvPicPr>
          <p:nvPr/>
        </p:nvPicPr>
        <p:blipFill>
          <a:blip r:embed="rId2"/>
          <a:srcRect/>
          <a:stretch>
            <a:fillRect/>
          </a:stretch>
        </p:blipFill>
        <p:spPr bwMode="auto">
          <a:xfrm>
            <a:off x="0" y="1676400"/>
            <a:ext cx="9144000" cy="4800599"/>
          </a:xfrm>
          <a:prstGeom prst="rect">
            <a:avLst/>
          </a:prstGeom>
          <a:noFill/>
        </p:spPr>
      </p:pic>
      <p:sp>
        <p:nvSpPr>
          <p:cNvPr id="3" name="Title 2"/>
          <p:cNvSpPr>
            <a:spLocks noGrp="1"/>
          </p:cNvSpPr>
          <p:nvPr>
            <p:ph type="title"/>
          </p:nvPr>
        </p:nvSpPr>
        <p:spPr/>
        <p:txBody>
          <a:bodyPr>
            <a:noAutofit/>
          </a:bodyPr>
          <a:lstStyle/>
          <a:p>
            <a:r>
              <a:rPr lang="en-US" sz="7200" dirty="0" smtClean="0"/>
              <a:t>A Giant Kelp</a:t>
            </a:r>
            <a:endParaRPr lang="en-US" sz="72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186309"/>
          </a:xfrm>
          <a:prstGeom prst="rect">
            <a:avLst/>
          </a:prstGeom>
        </p:spPr>
        <p:txBody>
          <a:bodyPr wrap="square">
            <a:spAutoFit/>
          </a:bodyPr>
          <a:lstStyle/>
          <a:p>
            <a:r>
              <a:rPr lang="en-US" sz="4400" dirty="0"/>
              <a:t>Brown algae have many importances in the economic and environmental world. </a:t>
            </a:r>
            <a:endParaRPr lang="en-US" sz="4400" dirty="0" smtClean="0"/>
          </a:p>
          <a:p>
            <a:r>
              <a:rPr lang="en-US" sz="4400" dirty="0" smtClean="0"/>
              <a:t>*The </a:t>
            </a:r>
            <a:r>
              <a:rPr lang="en-US" sz="4400" dirty="0"/>
              <a:t>largest brown algae, kelp, are the most important in the ecosystem. They are used as food for herbivorous fish and shellfish. </a:t>
            </a:r>
            <a:endParaRPr lang="en-US" sz="4400" dirty="0" smtClean="0"/>
          </a:p>
          <a:p>
            <a:r>
              <a:rPr lang="en-US" sz="4400" dirty="0" smtClean="0"/>
              <a:t>*One </a:t>
            </a:r>
            <a:r>
              <a:rPr lang="en-US" sz="4400" dirty="0"/>
              <a:t>animal that especially likes brown algae is the sea urchin.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078313"/>
          </a:xfrm>
          <a:prstGeom prst="rect">
            <a:avLst/>
          </a:prstGeom>
        </p:spPr>
        <p:txBody>
          <a:bodyPr wrap="square">
            <a:spAutoFit/>
          </a:bodyPr>
          <a:lstStyle/>
          <a:p>
            <a:r>
              <a:rPr lang="en-US" sz="3600" dirty="0" smtClean="0"/>
              <a:t>*They are very abundant in the kelp fields of the Pacific and can destroy entire forests in a very short time if there are too many urchins. </a:t>
            </a:r>
          </a:p>
          <a:p>
            <a:r>
              <a:rPr lang="en-US" sz="3600" dirty="0" smtClean="0"/>
              <a:t>*Kelp also provides a home for sea otters and starfish which eat the many urchins and create a more balanced ecosystem in that area. </a:t>
            </a:r>
          </a:p>
          <a:p>
            <a:r>
              <a:rPr lang="en-US" sz="3600" dirty="0" smtClean="0"/>
              <a:t>*Brown algae, along with green algae, are said to be responsible for producing as much as 60% of the food generated on a coral reef.</a:t>
            </a:r>
            <a:endParaRPr lang="en-US" sz="36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186309"/>
          </a:xfrm>
          <a:prstGeom prst="rect">
            <a:avLst/>
          </a:prstGeom>
        </p:spPr>
        <p:txBody>
          <a:bodyPr wrap="square">
            <a:spAutoFit/>
          </a:bodyPr>
          <a:lstStyle/>
          <a:p>
            <a:r>
              <a:rPr lang="en-US" sz="4400" dirty="0"/>
              <a:t>Brown algae are not only important to </a:t>
            </a:r>
            <a:r>
              <a:rPr lang="en-US" sz="4400" dirty="0" smtClean="0"/>
              <a:t>the environment </a:t>
            </a:r>
            <a:r>
              <a:rPr lang="en-US" sz="4400" dirty="0"/>
              <a:t>but also in the human world. </a:t>
            </a:r>
            <a:endParaRPr lang="en-US" sz="4400" dirty="0" smtClean="0"/>
          </a:p>
          <a:p>
            <a:r>
              <a:rPr lang="en-US" sz="4400" dirty="0" smtClean="0"/>
              <a:t>*We </a:t>
            </a:r>
            <a:r>
              <a:rPr lang="en-US" sz="4400" dirty="0"/>
              <a:t>use the seaweeds commercially </a:t>
            </a:r>
            <a:r>
              <a:rPr lang="en-US" sz="4400" dirty="0" smtClean="0"/>
              <a:t>for food</a:t>
            </a:r>
            <a:r>
              <a:rPr lang="en-US" sz="4400" dirty="0"/>
              <a:t>, cosmetics, pharmaceuticals and in the sciences</a:t>
            </a:r>
            <a:r>
              <a:rPr lang="en-US" sz="4400" dirty="0" smtClean="0"/>
              <a:t>.</a:t>
            </a:r>
          </a:p>
          <a:p>
            <a:r>
              <a:rPr lang="en-US" sz="4400" dirty="0" smtClean="0"/>
              <a:t>* </a:t>
            </a:r>
            <a:r>
              <a:rPr lang="en-US" sz="4400" dirty="0"/>
              <a:t>The most important part </a:t>
            </a:r>
            <a:r>
              <a:rPr lang="en-US" sz="4400" dirty="0" smtClean="0"/>
              <a:t>of brown </a:t>
            </a:r>
            <a:r>
              <a:rPr lang="en-US" sz="4400" dirty="0"/>
              <a:t>algae is algin, a starch-like chemical that is found in the cell walls </a:t>
            </a:r>
            <a:r>
              <a:rPr lang="en-US" sz="4400" dirty="0" smtClean="0"/>
              <a:t>of kelp</a:t>
            </a:r>
            <a:r>
              <a:rPr lang="en-US" sz="4400" dirty="0"/>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6494085"/>
          </a:xfrm>
          <a:prstGeom prst="rect">
            <a:avLst/>
          </a:prstGeom>
        </p:spPr>
        <p:txBody>
          <a:bodyPr wrap="square">
            <a:spAutoFit/>
          </a:bodyPr>
          <a:lstStyle/>
          <a:p>
            <a:pPr fontAlgn="base"/>
            <a:r>
              <a:rPr lang="en-US" sz="3200" b="1" i="1" u="sng" dirty="0"/>
              <a:t>Economic importance of Algae</a:t>
            </a:r>
            <a:endParaRPr lang="en-US" sz="3200" dirty="0"/>
          </a:p>
          <a:p>
            <a:pPr fontAlgn="base"/>
            <a:r>
              <a:rPr lang="en-US" sz="3200" dirty="0"/>
              <a:t>Since from olden days Algae species are intimately connected with human beings as a source food, medicine and other uses. Algae are taking an active role in human beings.</a:t>
            </a:r>
          </a:p>
          <a:p>
            <a:pPr fontAlgn="base"/>
            <a:r>
              <a:rPr lang="en-US" sz="3200" u="sng" dirty="0"/>
              <a:t>1. Primary Producers:</a:t>
            </a:r>
            <a:r>
              <a:rPr lang="en-US" sz="3200" dirty="0"/>
              <a:t/>
            </a:r>
            <a:br>
              <a:rPr lang="en-US" sz="3200" dirty="0"/>
            </a:br>
            <a:r>
              <a:rPr lang="en-US" sz="3200" dirty="0"/>
              <a:t>Algae are the main Oxygen producers in aquatic areas. They are also useful in decreasing water pollution by realizing Oxygen. 10% of photosynthesis is occurred by the algae in total photosynthesis quantity. With these activity algae forms 1.6-15.5 x 10 to the power of 11 tones of carbonic material like food.</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8915400" cy="5632311"/>
          </a:xfrm>
          <a:prstGeom prst="rect">
            <a:avLst/>
          </a:prstGeom>
        </p:spPr>
        <p:txBody>
          <a:bodyPr wrap="square">
            <a:spAutoFit/>
          </a:bodyPr>
          <a:lstStyle/>
          <a:p>
            <a:r>
              <a:rPr lang="en-US" sz="3600" dirty="0" smtClean="0"/>
              <a:t>*It is used as a stabilizer and emulsifier in making dairy products, prevents frosting and pies from drying out in the baking industry, a thickener in pharmaceutical and chemical and manufacturing industries, such as making toothpaste, shampoo, and a myriad of other products, used in making rubber products, paper, paints, and cosmetics, and it thickens printing paste which makes sharper print in the textile industry.</a:t>
            </a:r>
            <a:endParaRPr lang="en-US" sz="36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1600438"/>
          </a:xfrm>
          <a:prstGeom prst="rect">
            <a:avLst/>
          </a:prstGeom>
        </p:spPr>
        <p:txBody>
          <a:bodyPr wrap="square">
            <a:spAutoFit/>
          </a:bodyPr>
          <a:lstStyle/>
          <a:p>
            <a:r>
              <a:rPr lang="en-US" sz="4000" dirty="0"/>
              <a:t>A kelp harvester </a:t>
            </a:r>
            <a:r>
              <a:rPr lang="en-US" sz="4000" dirty="0" smtClean="0"/>
              <a:t>and </a:t>
            </a:r>
            <a:r>
              <a:rPr lang="en-US" sz="4000" dirty="0"/>
              <a:t>a ship filled with kelp!!!</a:t>
            </a:r>
          </a:p>
          <a:p>
            <a:r>
              <a:rPr lang="en-US" dirty="0"/>
              <a:t> </a:t>
            </a:r>
          </a:p>
        </p:txBody>
      </p:sp>
      <p:pic>
        <p:nvPicPr>
          <p:cNvPr id="53250" name="Picture 2" descr="http://w3.shorecrest.org/~Lisa_Peck/MarineBio/syllabus/ch6producers/producerwp/ian/klpcutr.jpg"/>
          <p:cNvPicPr>
            <a:picLocks noChangeAspect="1" noChangeArrowheads="1"/>
          </p:cNvPicPr>
          <p:nvPr/>
        </p:nvPicPr>
        <p:blipFill>
          <a:blip r:embed="rId2"/>
          <a:srcRect/>
          <a:stretch>
            <a:fillRect/>
          </a:stretch>
        </p:blipFill>
        <p:spPr bwMode="auto">
          <a:xfrm>
            <a:off x="0" y="1295400"/>
            <a:ext cx="4486275" cy="5562600"/>
          </a:xfrm>
          <a:prstGeom prst="rect">
            <a:avLst/>
          </a:prstGeom>
          <a:noFill/>
        </p:spPr>
      </p:pic>
      <p:pic>
        <p:nvPicPr>
          <p:cNvPr id="53252" name="Picture 4" descr="http://w3.shorecrest.org/~Lisa_Peck/MarineBio/syllabus/ch6producers/producerwp/ian/harvestingkelp.jpg"/>
          <p:cNvPicPr>
            <a:picLocks noChangeAspect="1" noChangeArrowheads="1"/>
          </p:cNvPicPr>
          <p:nvPr/>
        </p:nvPicPr>
        <p:blipFill>
          <a:blip r:embed="rId3"/>
          <a:srcRect/>
          <a:stretch>
            <a:fillRect/>
          </a:stretch>
        </p:blipFill>
        <p:spPr bwMode="auto">
          <a:xfrm>
            <a:off x="4495800" y="1447800"/>
            <a:ext cx="4648200" cy="5638800"/>
          </a:xfrm>
          <a:prstGeom prst="rect">
            <a:avLst/>
          </a:prstGeom>
          <a:noFill/>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2" name="Picture 2" descr="http://w3.shorecrest.org/~Lisa_Peck/MarineBio/syllabus/ch6producers/producerwp/ian/More%20sushi.jpg"/>
          <p:cNvPicPr>
            <a:picLocks noChangeAspect="1" noChangeArrowheads="1"/>
          </p:cNvPicPr>
          <p:nvPr/>
        </p:nvPicPr>
        <p:blipFill>
          <a:blip r:embed="rId2"/>
          <a:srcRect/>
          <a:stretch>
            <a:fillRect/>
          </a:stretch>
        </p:blipFill>
        <p:spPr bwMode="auto">
          <a:xfrm>
            <a:off x="0" y="2438400"/>
            <a:ext cx="3276600" cy="3276601"/>
          </a:xfrm>
          <a:prstGeom prst="rect">
            <a:avLst/>
          </a:prstGeom>
          <a:noFill/>
        </p:spPr>
      </p:pic>
      <p:pic>
        <p:nvPicPr>
          <p:cNvPr id="56324" name="Picture 4" descr="http://w3.shorecrest.org/~Lisa_Peck/MarineBio/syllabus/ch6producers/producerwp/ian/kelp_granules.gif"/>
          <p:cNvPicPr>
            <a:picLocks noChangeAspect="1" noChangeArrowheads="1"/>
          </p:cNvPicPr>
          <p:nvPr/>
        </p:nvPicPr>
        <p:blipFill>
          <a:blip r:embed="rId3"/>
          <a:srcRect/>
          <a:stretch>
            <a:fillRect/>
          </a:stretch>
        </p:blipFill>
        <p:spPr bwMode="auto">
          <a:xfrm>
            <a:off x="3200400" y="2362200"/>
            <a:ext cx="2324100" cy="3895726"/>
          </a:xfrm>
          <a:prstGeom prst="rect">
            <a:avLst/>
          </a:prstGeom>
          <a:noFill/>
        </p:spPr>
      </p:pic>
      <p:pic>
        <p:nvPicPr>
          <p:cNvPr id="56326" name="Picture 6" descr="http://w3.shorecrest.org/~Lisa_Peck/MarineBio/syllabus/ch6producers/producerwp/ian/dental_toothpaste_man_small2.jp"/>
          <p:cNvPicPr>
            <a:picLocks noChangeAspect="1" noChangeArrowheads="1"/>
          </p:cNvPicPr>
          <p:nvPr/>
        </p:nvPicPr>
        <p:blipFill>
          <a:blip r:embed="rId4"/>
          <a:srcRect/>
          <a:stretch>
            <a:fillRect/>
          </a:stretch>
        </p:blipFill>
        <p:spPr bwMode="auto">
          <a:xfrm>
            <a:off x="5867400" y="2514600"/>
            <a:ext cx="3048000" cy="3581400"/>
          </a:xfrm>
          <a:prstGeom prst="rect">
            <a:avLst/>
          </a:prstGeom>
          <a:noFill/>
        </p:spPr>
      </p:pic>
      <p:sp>
        <p:nvSpPr>
          <p:cNvPr id="5" name="Title 4"/>
          <p:cNvSpPr>
            <a:spLocks noGrp="1"/>
          </p:cNvSpPr>
          <p:nvPr>
            <p:ph type="title"/>
          </p:nvPr>
        </p:nvSpPr>
        <p:spPr>
          <a:xfrm>
            <a:off x="457200" y="274638"/>
            <a:ext cx="8229600" cy="2468562"/>
          </a:xfrm>
        </p:spPr>
        <p:txBody>
          <a:bodyPr>
            <a:normAutofit/>
          </a:bodyPr>
          <a:lstStyle/>
          <a:p>
            <a:r>
              <a:rPr lang="en-US" sz="5400" dirty="0" smtClean="0"/>
              <a:t>Some brown algae product</a:t>
            </a:r>
            <a:endParaRPr lang="en-US" sz="54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52400"/>
            <a:ext cx="9144000" cy="6247864"/>
          </a:xfrm>
          <a:prstGeom prst="rect">
            <a:avLst/>
          </a:prstGeom>
        </p:spPr>
        <p:txBody>
          <a:bodyPr wrap="square">
            <a:spAutoFit/>
          </a:bodyPr>
          <a:lstStyle/>
          <a:p>
            <a:r>
              <a:rPr lang="en-US" sz="4000" dirty="0"/>
              <a:t>It is also used as a </a:t>
            </a:r>
            <a:r>
              <a:rPr lang="en-US" sz="4000" dirty="0" smtClean="0"/>
              <a:t>fertilizer for </a:t>
            </a:r>
            <a:r>
              <a:rPr lang="en-US" sz="4000" dirty="0"/>
              <a:t>farmers, as wound dressing in hospitals, used to reduce the acidity of </a:t>
            </a:r>
            <a:r>
              <a:rPr lang="en-US" sz="4000" dirty="0" smtClean="0"/>
              <a:t>soils in </a:t>
            </a:r>
            <a:r>
              <a:rPr lang="en-US" sz="4000" dirty="0"/>
              <a:t>Europe, and can use methane they produce after fermenting for fuel. The </a:t>
            </a:r>
            <a:r>
              <a:rPr lang="en-US" sz="4000" dirty="0" err="1" smtClean="0"/>
              <a:t>last,and</a:t>
            </a:r>
            <a:r>
              <a:rPr lang="en-US" sz="4000" dirty="0" smtClean="0"/>
              <a:t> </a:t>
            </a:r>
            <a:r>
              <a:rPr lang="en-US" sz="4000" dirty="0"/>
              <a:t>very important, reason they are useful is in food. They are used as an additive in many foods but also can be eaten. They can add flavor, color, and texture to soups, casseroles and many other dishes.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8600"/>
            <a:ext cx="9144000" cy="2554545"/>
          </a:xfrm>
          <a:prstGeom prst="rect">
            <a:avLst/>
          </a:prstGeom>
        </p:spPr>
        <p:txBody>
          <a:bodyPr wrap="square">
            <a:spAutoFit/>
          </a:bodyPr>
          <a:lstStyle/>
          <a:p>
            <a:pPr fontAlgn="base"/>
            <a:r>
              <a:rPr lang="en-US" sz="4000" b="1" dirty="0"/>
              <a:t>Is Algae the Biofuel of the Future?</a:t>
            </a:r>
          </a:p>
          <a:p>
            <a:pPr fontAlgn="base"/>
            <a:r>
              <a:rPr lang="en-US" sz="4000" dirty="0"/>
              <a:t>The tiny plants could provide renewable oil but industry wants a helping hand from </a:t>
            </a:r>
            <a:r>
              <a:rPr lang="en-US" sz="4000" dirty="0" smtClean="0"/>
              <a:t>government.</a:t>
            </a:r>
            <a:endParaRPr lang="en-US" sz="4000" dirty="0"/>
          </a:p>
        </p:txBody>
      </p:sp>
      <p:sp>
        <p:nvSpPr>
          <p:cNvPr id="3" name="Rectangle 2"/>
          <p:cNvSpPr/>
          <p:nvPr/>
        </p:nvSpPr>
        <p:spPr>
          <a:xfrm>
            <a:off x="0" y="2967335"/>
            <a:ext cx="9144000" cy="2800767"/>
          </a:xfrm>
          <a:prstGeom prst="rect">
            <a:avLst/>
          </a:prstGeom>
        </p:spPr>
        <p:txBody>
          <a:bodyPr wrap="square">
            <a:spAutoFit/>
          </a:bodyPr>
          <a:lstStyle/>
          <a:p>
            <a:r>
              <a:rPr lang="en-US" sz="4400" dirty="0"/>
              <a:t>There are some signs that the </a:t>
            </a:r>
            <a:r>
              <a:rPr lang="en-US" sz="4400" u="sng" dirty="0">
                <a:hlinkClick r:id="rId2"/>
              </a:rPr>
              <a:t>algae-based fuel</a:t>
            </a:r>
            <a:r>
              <a:rPr lang="en-US" sz="4400" dirty="0"/>
              <a:t> industry might be ready to bloom.</a:t>
            </a:r>
            <a:r>
              <a:rPr lang="en-US" sz="4400" dirty="0" smtClean="0"/>
              <a:t/>
            </a:r>
            <a:br>
              <a:rPr lang="en-US" sz="4400" dirty="0" smtClean="0"/>
            </a:br>
            <a:endParaRPr lang="en-US" sz="44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6" name="Picture 2" descr="http://www.scientificamerican.com/media/inline/algae-biofuel-of-future_1.jpg"/>
          <p:cNvPicPr>
            <a:picLocks noChangeAspect="1" noChangeArrowheads="1"/>
          </p:cNvPicPr>
          <p:nvPr/>
        </p:nvPicPr>
        <p:blipFill>
          <a:blip r:embed="rId2"/>
          <a:srcRect/>
          <a:stretch>
            <a:fillRect/>
          </a:stretch>
        </p:blipFill>
        <p:spPr bwMode="auto">
          <a:xfrm>
            <a:off x="5181600" y="2819401"/>
            <a:ext cx="3733800" cy="2743200"/>
          </a:xfrm>
          <a:prstGeom prst="rect">
            <a:avLst/>
          </a:prstGeom>
          <a:noFill/>
        </p:spPr>
      </p:pic>
      <p:sp>
        <p:nvSpPr>
          <p:cNvPr id="3" name="Rectangle 2"/>
          <p:cNvSpPr/>
          <p:nvPr/>
        </p:nvSpPr>
        <p:spPr>
          <a:xfrm>
            <a:off x="5181600" y="5562600"/>
            <a:ext cx="3733800" cy="1200329"/>
          </a:xfrm>
          <a:prstGeom prst="rect">
            <a:avLst/>
          </a:prstGeom>
        </p:spPr>
        <p:txBody>
          <a:bodyPr wrap="square">
            <a:spAutoFit/>
          </a:bodyPr>
          <a:lstStyle/>
          <a:p>
            <a:r>
              <a:rPr lang="en-US" sz="2400" b="1" cap="all" dirty="0"/>
              <a:t>GREEN POWER:</a:t>
            </a:r>
            <a:r>
              <a:rPr lang="en-US" sz="2400" dirty="0"/>
              <a:t> Is slimy algae the key to a green energy future?</a:t>
            </a:r>
          </a:p>
        </p:txBody>
      </p:sp>
      <p:sp>
        <p:nvSpPr>
          <p:cNvPr id="4" name="Rectangle 3"/>
          <p:cNvSpPr/>
          <p:nvPr/>
        </p:nvSpPr>
        <p:spPr>
          <a:xfrm>
            <a:off x="0" y="0"/>
            <a:ext cx="8915400" cy="4031873"/>
          </a:xfrm>
          <a:prstGeom prst="rect">
            <a:avLst/>
          </a:prstGeom>
        </p:spPr>
        <p:txBody>
          <a:bodyPr wrap="square">
            <a:spAutoFit/>
          </a:bodyPr>
          <a:lstStyle/>
          <a:p>
            <a:r>
              <a:rPr lang="en-US" sz="3200" dirty="0"/>
              <a:t>Algae-based fuel producers </a:t>
            </a:r>
            <a:r>
              <a:rPr lang="en-US" sz="3200" b="1" dirty="0"/>
              <a:t>use sunlight, </a:t>
            </a:r>
            <a:r>
              <a:rPr lang="en-US" sz="3200" b="1" u="sng" dirty="0">
                <a:hlinkClick r:id="rId3"/>
              </a:rPr>
              <a:t>water</a:t>
            </a:r>
            <a:r>
              <a:rPr lang="en-US" sz="3200" b="1" dirty="0"/>
              <a:t> and carbon dioxide to convert carbon dioxide into sugar, which the algae metabolize into lipids, or oil. </a:t>
            </a:r>
            <a:r>
              <a:rPr lang="en-US" sz="3200" dirty="0"/>
              <a:t>The industry says it can do so using non-potable water and without converting more forests into farm fields – thus addressing major criticisms of corn- and soy-based </a:t>
            </a:r>
            <a:r>
              <a:rPr lang="en-US" sz="3200" dirty="0" err="1"/>
              <a:t>biofuels</a:t>
            </a:r>
            <a:r>
              <a:rPr lang="en-US" sz="3200" dirty="0"/>
              <a:t>.</a:t>
            </a:r>
            <a:r>
              <a:rPr lang="en-US" sz="3200" dirty="0" smtClean="0"/>
              <a:t/>
            </a:r>
            <a:br>
              <a:rPr lang="en-US" sz="3200" dirty="0" smtClean="0"/>
            </a:br>
            <a:endParaRPr lang="en-US" sz="3200"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0134600" cy="1569660"/>
          </a:xfrm>
          <a:prstGeom prst="rect">
            <a:avLst/>
          </a:prstGeom>
        </p:spPr>
        <p:txBody>
          <a:bodyPr wrap="square">
            <a:spAutoFit/>
          </a:bodyPr>
          <a:lstStyle/>
          <a:p>
            <a:r>
              <a:rPr lang="en-US" sz="4800" b="1" dirty="0" smtClean="0"/>
              <a:t>   Algae </a:t>
            </a:r>
            <a:r>
              <a:rPr lang="en-US" sz="4800" b="1" dirty="0"/>
              <a:t>: An Oil Crop of Future</a:t>
            </a:r>
            <a:r>
              <a:rPr lang="en-US" sz="4800" dirty="0" smtClean="0"/>
              <a:t/>
            </a:r>
            <a:br>
              <a:rPr lang="en-US" sz="4800" dirty="0" smtClean="0"/>
            </a:br>
            <a:endParaRPr lang="en-US" sz="4800" dirty="0"/>
          </a:p>
        </p:txBody>
      </p:sp>
      <p:pic>
        <p:nvPicPr>
          <p:cNvPr id="60418" name="Picture 2" descr="http://www.svlele.com/ratan/algae2.gif"/>
          <p:cNvPicPr>
            <a:picLocks noChangeAspect="1" noChangeArrowheads="1"/>
          </p:cNvPicPr>
          <p:nvPr/>
        </p:nvPicPr>
        <p:blipFill>
          <a:blip r:embed="rId2"/>
          <a:srcRect/>
          <a:stretch>
            <a:fillRect/>
          </a:stretch>
        </p:blipFill>
        <p:spPr bwMode="auto">
          <a:xfrm>
            <a:off x="0" y="990600"/>
            <a:ext cx="9144000" cy="5867400"/>
          </a:xfrm>
          <a:prstGeom prst="rect">
            <a:avLst/>
          </a:prstGeom>
          <a:noFill/>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186309"/>
          </a:xfrm>
          <a:prstGeom prst="rect">
            <a:avLst/>
          </a:prstGeom>
        </p:spPr>
        <p:txBody>
          <a:bodyPr wrap="square">
            <a:spAutoFit/>
          </a:bodyPr>
          <a:lstStyle/>
          <a:p>
            <a:r>
              <a:rPr lang="en-US" sz="4400" b="1" dirty="0"/>
              <a:t>Algae as Oil bearing plant</a:t>
            </a:r>
            <a:r>
              <a:rPr lang="en-US" sz="4400" dirty="0"/>
              <a:t> :Micro-algae are single celled microscopic organisms which, like plants, use photosynthesis to convert the sun’s energy into chemical energy.</a:t>
            </a:r>
          </a:p>
          <a:p>
            <a:r>
              <a:rPr lang="en-US" sz="4400" dirty="0" smtClean="0"/>
              <a:t>*Micro-algae </a:t>
            </a:r>
            <a:r>
              <a:rPr lang="en-US" sz="4400" dirty="0"/>
              <a:t>can be grown in large bioreactors that provide the algae with all the needs to maximize growth and oil production</a:t>
            </a:r>
            <a:r>
              <a:rPr lang="en-US" sz="4400" dirty="0" smtClean="0"/>
              <a:t>. </a:t>
            </a:r>
            <a:endParaRPr lang="en-US" sz="44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186309"/>
          </a:xfrm>
          <a:prstGeom prst="rect">
            <a:avLst/>
          </a:prstGeom>
        </p:spPr>
        <p:txBody>
          <a:bodyPr wrap="square">
            <a:spAutoFit/>
          </a:bodyPr>
          <a:lstStyle/>
          <a:p>
            <a:r>
              <a:rPr lang="en-US" sz="3600" dirty="0" smtClean="0"/>
              <a:t>*Micro-algae are much more efficient converters of solar energy than any known plant, because they grow in suspension where they have unlimited access to water and more efficient access to CO</a:t>
            </a:r>
            <a:r>
              <a:rPr lang="en-US" sz="3600" baseline="-25000" dirty="0" smtClean="0"/>
              <a:t>2</a:t>
            </a:r>
            <a:r>
              <a:rPr lang="en-US" sz="3600" dirty="0" smtClean="0"/>
              <a:t> and dissolved nutrients.</a:t>
            </a:r>
          </a:p>
          <a:p>
            <a:r>
              <a:rPr lang="en-US" sz="3600" dirty="0" smtClean="0"/>
              <a:t>*The total oil content in algae can be up to 70% of their dry weight.</a:t>
            </a:r>
          </a:p>
          <a:p>
            <a:r>
              <a:rPr lang="en-US" sz="3600" dirty="0" smtClean="0"/>
              <a:t>*Micro-algae are capable of producing more than 30 times the amount of oil (per year per unit area of land) when compared to oil seed crops.</a:t>
            </a:r>
            <a:endParaRPr lang="en-US" sz="36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3539430"/>
          </a:xfrm>
          <a:prstGeom prst="rect">
            <a:avLst/>
          </a:prstGeom>
        </p:spPr>
        <p:txBody>
          <a:bodyPr wrap="square">
            <a:spAutoFit/>
          </a:bodyPr>
          <a:lstStyle/>
          <a:p>
            <a:r>
              <a:rPr lang="en-US" sz="3200" dirty="0"/>
              <a:t>Some algae can grow in saline water. It is worth exploring the possible economic production of oils from algae using saline ground water in the growing ponds. Once the water becomes too salty for the algae to grow, it could be drained to evaporation ponds to recover the salts for use by the chemical </a:t>
            </a:r>
            <a:r>
              <a:rPr lang="en-US" sz="3200" dirty="0" smtClean="0"/>
              <a:t>industry</a:t>
            </a:r>
            <a:endParaRPr lang="en-US"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693866"/>
          </a:xfrm>
          <a:prstGeom prst="rect">
            <a:avLst/>
          </a:prstGeom>
        </p:spPr>
        <p:txBody>
          <a:bodyPr wrap="square">
            <a:spAutoFit/>
          </a:bodyPr>
          <a:lstStyle/>
          <a:p>
            <a:pPr fontAlgn="base"/>
            <a:r>
              <a:rPr lang="en-US" sz="2800" u="sng" dirty="0"/>
              <a:t>2. Algae as food:</a:t>
            </a:r>
            <a:r>
              <a:rPr lang="en-US" sz="2800" dirty="0"/>
              <a:t/>
            </a:r>
            <a:br>
              <a:rPr lang="en-US" sz="2800" dirty="0"/>
            </a:br>
            <a:r>
              <a:rPr lang="en-US" sz="2800" dirty="0"/>
              <a:t>Algae species are used as food in several countries in several forms. Algae species have proteins, vitamins (A, B, C and E), lipids, and minerals. </a:t>
            </a:r>
            <a:r>
              <a:rPr lang="en-US" sz="2800" dirty="0" err="1"/>
              <a:t>Laminaria</a:t>
            </a:r>
            <a:r>
              <a:rPr lang="en-US" sz="2800" dirty="0"/>
              <a:t> species is the important edible seaweed in Japan and the food item ‘</a:t>
            </a:r>
            <a:r>
              <a:rPr lang="en-US" sz="2800" dirty="0" err="1"/>
              <a:t>Kombu</a:t>
            </a:r>
            <a:r>
              <a:rPr lang="en-US" sz="2800" dirty="0"/>
              <a:t>’ is prepared from it. ‘</a:t>
            </a:r>
            <a:r>
              <a:rPr lang="en-US" sz="2800" dirty="0" err="1"/>
              <a:t>Aonori</a:t>
            </a:r>
            <a:r>
              <a:rPr lang="en-US" sz="2800" dirty="0"/>
              <a:t>’ from </a:t>
            </a:r>
            <a:r>
              <a:rPr lang="en-US" sz="2800" dirty="0" err="1"/>
              <a:t>Monostroma</a:t>
            </a:r>
            <a:r>
              <a:rPr lang="en-US" sz="2800" dirty="0"/>
              <a:t>; ‘</a:t>
            </a:r>
            <a:r>
              <a:rPr lang="en-US" sz="2800" dirty="0" err="1"/>
              <a:t>Asakusa</a:t>
            </a:r>
            <a:r>
              <a:rPr lang="en-US" sz="2800" dirty="0"/>
              <a:t> </a:t>
            </a:r>
            <a:r>
              <a:rPr lang="en-US" sz="2800" dirty="0" err="1"/>
              <a:t>Nori</a:t>
            </a:r>
            <a:r>
              <a:rPr lang="en-US" sz="2800" dirty="0"/>
              <a:t>’ from </a:t>
            </a:r>
            <a:r>
              <a:rPr lang="en-US" sz="2800" dirty="0" err="1"/>
              <a:t>Porphyra</a:t>
            </a:r>
            <a:r>
              <a:rPr lang="en-US" sz="2800" dirty="0"/>
              <a:t> are prepared in different countries. </a:t>
            </a:r>
            <a:r>
              <a:rPr lang="en-US" sz="2800" dirty="0" err="1"/>
              <a:t>Porphyra</a:t>
            </a:r>
            <a:r>
              <a:rPr lang="en-US" sz="2800" dirty="0"/>
              <a:t> has 35% protein, 45% carbohydrates, Vitamins B and C and Niacin. </a:t>
            </a:r>
            <a:r>
              <a:rPr lang="en-US" sz="2800" dirty="0" err="1"/>
              <a:t>Nostoc</a:t>
            </a:r>
            <a:r>
              <a:rPr lang="en-US" sz="2800" dirty="0"/>
              <a:t> is used as food material in South America.</a:t>
            </a:r>
          </a:p>
          <a:p>
            <a:pPr fontAlgn="base"/>
            <a:r>
              <a:rPr lang="en-US" sz="2800" u="sng" dirty="0"/>
              <a:t>3. Algae as fodder for cattle:</a:t>
            </a:r>
            <a:br>
              <a:rPr lang="en-US" sz="2800" u="sng" dirty="0"/>
            </a:br>
            <a:r>
              <a:rPr lang="en-US" sz="2800" dirty="0" err="1"/>
              <a:t>Rhodymenia</a:t>
            </a:r>
            <a:r>
              <a:rPr lang="en-US" sz="2800" dirty="0"/>
              <a:t> palmate is used as food for </a:t>
            </a:r>
            <a:r>
              <a:rPr lang="en-US" sz="2800" dirty="0" err="1"/>
              <a:t>sheeps</a:t>
            </a:r>
            <a:r>
              <a:rPr lang="en-US" sz="2800" dirty="0"/>
              <a:t> in </a:t>
            </a:r>
            <a:r>
              <a:rPr lang="en-US" sz="2800" dirty="0" err="1"/>
              <a:t>Narvey</a:t>
            </a:r>
            <a:r>
              <a:rPr lang="en-US" sz="2800" dirty="0"/>
              <a:t>. </a:t>
            </a:r>
            <a:r>
              <a:rPr lang="en-US" sz="2800" dirty="0" err="1"/>
              <a:t>Laminaria</a:t>
            </a:r>
            <a:r>
              <a:rPr lang="en-US" sz="2800" dirty="0"/>
              <a:t> </a:t>
            </a:r>
            <a:r>
              <a:rPr lang="en-US" sz="2800" dirty="0" err="1"/>
              <a:t>saccharina</a:t>
            </a:r>
            <a:r>
              <a:rPr lang="en-US" sz="2800" dirty="0"/>
              <a:t>, </a:t>
            </a:r>
            <a:r>
              <a:rPr lang="en-US" sz="2800" dirty="0" err="1"/>
              <a:t>Pelvitia</a:t>
            </a:r>
            <a:r>
              <a:rPr lang="en-US" sz="2800" dirty="0"/>
              <a:t>, </a:t>
            </a:r>
            <a:r>
              <a:rPr lang="en-US" sz="2800" dirty="0" err="1"/>
              <a:t>Ascophyllum</a:t>
            </a:r>
            <a:r>
              <a:rPr lang="en-US" sz="2800" dirty="0"/>
              <a:t>, etc. species are used as food for </a:t>
            </a:r>
            <a:r>
              <a:rPr lang="en-US" sz="2800" dirty="0" err="1"/>
              <a:t>cattles</a:t>
            </a:r>
            <a:r>
              <a:rPr lang="en-US" sz="2800" dirty="0"/>
              <a:t>.</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186309"/>
          </a:xfrm>
          <a:prstGeom prst="rect">
            <a:avLst/>
          </a:prstGeom>
        </p:spPr>
        <p:txBody>
          <a:bodyPr wrap="square">
            <a:spAutoFit/>
          </a:bodyPr>
          <a:lstStyle/>
          <a:p>
            <a:r>
              <a:rPr lang="en-US" sz="4400" dirty="0" smtClean="0"/>
              <a:t>*Micro-algae are the fastest growing photosynthesizing organisms. They can complete an entire growing cycle every few days.</a:t>
            </a:r>
          </a:p>
          <a:p>
            <a:r>
              <a:rPr lang="en-US" sz="4400" dirty="0" smtClean="0"/>
              <a:t>*</a:t>
            </a:r>
            <a:r>
              <a:rPr lang="en-US" sz="4400" dirty="0" err="1" smtClean="0"/>
              <a:t>Upto</a:t>
            </a:r>
            <a:r>
              <a:rPr lang="en-US" sz="4400" dirty="0" smtClean="0"/>
              <a:t> 120 tons of oil/hectare/year can be produced from algae.</a:t>
            </a:r>
          </a:p>
          <a:p>
            <a:r>
              <a:rPr lang="en-US" sz="4400" dirty="0" smtClean="0"/>
              <a:t>*Algae production can be increased by increasing the carbon dioxide concentration in the water.</a:t>
            </a:r>
            <a:endParaRPr lang="en-US" sz="44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8991600" cy="6001643"/>
          </a:xfrm>
          <a:prstGeom prst="rect">
            <a:avLst/>
          </a:prstGeom>
        </p:spPr>
        <p:txBody>
          <a:bodyPr wrap="square">
            <a:spAutoFit/>
          </a:bodyPr>
          <a:lstStyle/>
          <a:p>
            <a:r>
              <a:rPr lang="en-US" sz="4800" dirty="0"/>
              <a:t>One of the problems with growing algae in any kind of pond is that only in the top 6 mm or so of the water does the algae receive enough solar radiation. So the ability of a pond to grow algae is limited by its surface area, not by its volume.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8600"/>
            <a:ext cx="9144000" cy="6494085"/>
          </a:xfrm>
          <a:prstGeom prst="rect">
            <a:avLst/>
          </a:prstGeom>
        </p:spPr>
        <p:txBody>
          <a:bodyPr wrap="square">
            <a:spAutoFit/>
          </a:bodyPr>
          <a:lstStyle/>
          <a:p>
            <a:pPr fontAlgn="base"/>
            <a:r>
              <a:rPr lang="en-US" sz="3200" u="sng" dirty="0"/>
              <a:t>4. Algae as fertilizers:</a:t>
            </a:r>
            <a:r>
              <a:rPr lang="en-US" sz="3200" dirty="0"/>
              <a:t/>
            </a:r>
            <a:br>
              <a:rPr lang="en-US" sz="3200" dirty="0"/>
            </a:br>
            <a:r>
              <a:rPr lang="en-US" sz="3200" dirty="0"/>
              <a:t>Blue-green algae are treated as bio-fertilizers from olden days. </a:t>
            </a:r>
            <a:r>
              <a:rPr lang="en-US" sz="3200" dirty="0" err="1"/>
              <a:t>Nostoc</a:t>
            </a:r>
            <a:r>
              <a:rPr lang="en-US" sz="3200" dirty="0"/>
              <a:t>, Oscillatoria, </a:t>
            </a:r>
            <a:r>
              <a:rPr lang="en-US" sz="3200" dirty="0" err="1"/>
              <a:t>Scytonema</a:t>
            </a:r>
            <a:r>
              <a:rPr lang="en-US" sz="3200" dirty="0"/>
              <a:t>, </a:t>
            </a:r>
            <a:r>
              <a:rPr lang="en-US" sz="3200" dirty="0" err="1"/>
              <a:t>Spirulina</a:t>
            </a:r>
            <a:r>
              <a:rPr lang="en-US" sz="3200" dirty="0"/>
              <a:t>, etc. are used as fertilizers to rice fields. All these algae are fixed the atmosphere Nitrogen in to ground. Cultivation of </a:t>
            </a:r>
            <a:r>
              <a:rPr lang="en-US" sz="3200" dirty="0" err="1"/>
              <a:t>Spirulina</a:t>
            </a:r>
            <a:r>
              <a:rPr lang="en-US" sz="3200" dirty="0"/>
              <a:t> is gaining importance as feed for fish, poultry and cattle.</a:t>
            </a:r>
          </a:p>
          <a:p>
            <a:pPr fontAlgn="base"/>
            <a:r>
              <a:rPr lang="en-US" sz="3200" u="sng" dirty="0"/>
              <a:t>5. Algae in </a:t>
            </a:r>
            <a:r>
              <a:rPr lang="en-US" sz="3200" u="sng" dirty="0" err="1"/>
              <a:t>Pisi</a:t>
            </a:r>
            <a:r>
              <a:rPr lang="en-US" sz="3200" u="sng" dirty="0"/>
              <a:t> culture:</a:t>
            </a:r>
            <a:r>
              <a:rPr lang="en-US" sz="3200" dirty="0"/>
              <a:t/>
            </a:r>
            <a:br>
              <a:rPr lang="en-US" sz="3200" dirty="0"/>
            </a:br>
            <a:r>
              <a:rPr lang="en-US" sz="3200" dirty="0"/>
              <a:t>Sea algae are used as food for fishes. So they play an important role in </a:t>
            </a:r>
            <a:r>
              <a:rPr lang="en-US" sz="3200" dirty="0" err="1"/>
              <a:t>Pisi</a:t>
            </a:r>
            <a:r>
              <a:rPr lang="en-US" sz="3200" dirty="0"/>
              <a:t> culture. Some green-algae, Diatoms, some blue-green algae are used as food material to fishes. These are also making the water clean, by realizing Oxygen.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247864"/>
          </a:xfrm>
          <a:prstGeom prst="rect">
            <a:avLst/>
          </a:prstGeom>
        </p:spPr>
        <p:txBody>
          <a:bodyPr wrap="square">
            <a:spAutoFit/>
          </a:bodyPr>
          <a:lstStyle/>
          <a:p>
            <a:r>
              <a:rPr lang="en-US" sz="4000" u="sng" dirty="0" smtClean="0"/>
              <a:t>6.</a:t>
            </a:r>
            <a:r>
              <a:rPr lang="en-US" sz="4000" u="sng" dirty="0"/>
              <a:t> Algae in reclamation of alkaline or </a:t>
            </a:r>
            <a:r>
              <a:rPr lang="en-US" sz="4000" u="sng" dirty="0" err="1"/>
              <a:t>Usar</a:t>
            </a:r>
            <a:r>
              <a:rPr lang="en-US" sz="4000" u="sng" dirty="0"/>
              <a:t> soils:</a:t>
            </a:r>
            <a:r>
              <a:rPr lang="en-US" sz="4000" dirty="0" smtClean="0"/>
              <a:t/>
            </a:r>
            <a:br>
              <a:rPr lang="en-US" sz="4000" dirty="0" smtClean="0"/>
            </a:br>
            <a:r>
              <a:rPr lang="en-US" sz="4000" dirty="0"/>
              <a:t>Our country has more number of alkaline soils or sterile soils. Blue-green algae like </a:t>
            </a:r>
            <a:r>
              <a:rPr lang="en-US" sz="4000" dirty="0" err="1"/>
              <a:t>Nostoc</a:t>
            </a:r>
            <a:r>
              <a:rPr lang="en-US" sz="4000" dirty="0"/>
              <a:t>, Oscillatoria, </a:t>
            </a:r>
            <a:r>
              <a:rPr lang="en-US" sz="4000" dirty="0" err="1"/>
              <a:t>Scytonema</a:t>
            </a:r>
            <a:r>
              <a:rPr lang="en-US" sz="4000" dirty="0"/>
              <a:t>, </a:t>
            </a:r>
            <a:r>
              <a:rPr lang="en-US" sz="4000" dirty="0" err="1"/>
              <a:t>Spirulina</a:t>
            </a:r>
            <a:r>
              <a:rPr lang="en-US" sz="4000" dirty="0"/>
              <a:t> are modified the soils in to fertile soils. Because they fixed Nitrogen in to soil. Nearly they fixed 400 </a:t>
            </a:r>
            <a:r>
              <a:rPr lang="en-US" sz="4000" dirty="0" err="1"/>
              <a:t>K.g</a:t>
            </a:r>
            <a:r>
              <a:rPr lang="en-US" sz="4000" dirty="0"/>
              <a:t>. of Nitrogen per year. Soil erosion is also reduced by these algae.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494085"/>
          </a:xfrm>
          <a:prstGeom prst="rect">
            <a:avLst/>
          </a:prstGeom>
        </p:spPr>
        <p:txBody>
          <a:bodyPr wrap="square">
            <a:spAutoFit/>
          </a:bodyPr>
          <a:lstStyle/>
          <a:p>
            <a:pPr fontAlgn="base"/>
            <a:r>
              <a:rPr lang="en-US" sz="3200" u="sng" dirty="0" smtClean="0"/>
              <a:t>7.Algea </a:t>
            </a:r>
            <a:r>
              <a:rPr lang="en-US" sz="3200" u="sng" dirty="0"/>
              <a:t>in industry:</a:t>
            </a:r>
            <a:r>
              <a:rPr lang="en-US" sz="3200" dirty="0"/>
              <a:t/>
            </a:r>
            <a:br>
              <a:rPr lang="en-US" sz="3200" dirty="0"/>
            </a:br>
            <a:r>
              <a:rPr lang="en-US" sz="3200" dirty="0"/>
              <a:t>Iodine industry is mainly depended upon algae. Algae belonging to </a:t>
            </a:r>
            <a:r>
              <a:rPr lang="en-US" sz="3200" dirty="0" err="1"/>
              <a:t>Phaeophyceae</a:t>
            </a:r>
            <a:r>
              <a:rPr lang="en-US" sz="3200" dirty="0"/>
              <a:t>, like </a:t>
            </a:r>
            <a:r>
              <a:rPr lang="en-US" sz="3200" dirty="0" err="1"/>
              <a:t>Laminaria</a:t>
            </a:r>
            <a:r>
              <a:rPr lang="en-US" sz="3200" dirty="0"/>
              <a:t>, </a:t>
            </a:r>
            <a:r>
              <a:rPr lang="en-US" sz="3200" dirty="0" err="1"/>
              <a:t>Ecklonia</a:t>
            </a:r>
            <a:r>
              <a:rPr lang="en-US" sz="3200" dirty="0"/>
              <a:t>, </a:t>
            </a:r>
            <a:r>
              <a:rPr lang="en-US" sz="3200" dirty="0" err="1"/>
              <a:t>Eisenia</a:t>
            </a:r>
            <a:r>
              <a:rPr lang="en-US" sz="3200" dirty="0"/>
              <a:t>, etc. are used in the industry to prepare Iodine in industries. </a:t>
            </a:r>
            <a:r>
              <a:rPr lang="en-US" sz="3200" dirty="0" err="1"/>
              <a:t>Phyllophora</a:t>
            </a:r>
            <a:r>
              <a:rPr lang="en-US" sz="3200" dirty="0"/>
              <a:t> is used to prepare Iodine in Russia.</a:t>
            </a:r>
          </a:p>
          <a:p>
            <a:pPr fontAlgn="base"/>
            <a:r>
              <a:rPr lang="en-US" sz="3200" u="sng" dirty="0"/>
              <a:t>8. Alginates:</a:t>
            </a:r>
            <a:r>
              <a:rPr lang="en-US" sz="3200" dirty="0"/>
              <a:t/>
            </a:r>
            <a:br>
              <a:rPr lang="en-US" sz="3200" dirty="0"/>
            </a:br>
            <a:r>
              <a:rPr lang="en-US" sz="3200" dirty="0"/>
              <a:t>Alginates are the salts of </a:t>
            </a:r>
            <a:r>
              <a:rPr lang="en-US" sz="3200" dirty="0" err="1"/>
              <a:t>alginic</a:t>
            </a:r>
            <a:r>
              <a:rPr lang="en-US" sz="3200" dirty="0"/>
              <a:t> acid found in the cell wall of </a:t>
            </a:r>
            <a:r>
              <a:rPr lang="en-US" sz="3200" dirty="0" err="1"/>
              <a:t>phaeophyceae</a:t>
            </a:r>
            <a:r>
              <a:rPr lang="en-US" sz="3200" dirty="0"/>
              <a:t>. Alginates are extracted from </a:t>
            </a:r>
            <a:r>
              <a:rPr lang="en-US" sz="3200" dirty="0" err="1"/>
              <a:t>Fucus</a:t>
            </a:r>
            <a:r>
              <a:rPr lang="en-US" sz="3200" dirty="0"/>
              <a:t>, </a:t>
            </a:r>
            <a:r>
              <a:rPr lang="en-US" sz="3200" dirty="0" err="1"/>
              <a:t>Laminaria</a:t>
            </a:r>
            <a:r>
              <a:rPr lang="en-US" sz="3200" dirty="0"/>
              <a:t>, </a:t>
            </a:r>
            <a:r>
              <a:rPr lang="en-US" sz="3200" dirty="0" err="1"/>
              <a:t>Macrocystis</a:t>
            </a:r>
            <a:r>
              <a:rPr lang="en-US" sz="3200" dirty="0"/>
              <a:t> and </a:t>
            </a:r>
            <a:r>
              <a:rPr lang="en-US" sz="3200" dirty="0" err="1"/>
              <a:t>Ecklonia</a:t>
            </a:r>
            <a:r>
              <a:rPr lang="en-US" sz="3200" dirty="0"/>
              <a:t>. Alginates are used in the preparation of flame-proof </a:t>
            </a:r>
            <a:r>
              <a:rPr lang="en-US" sz="3200" dirty="0" err="1"/>
              <a:t>fibrics</a:t>
            </a:r>
            <a:r>
              <a:rPr lang="en-US" sz="3200" dirty="0"/>
              <a:t>, plastics, paints, gauze material in surgical dressing, soups, ice creams etc.</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5262979"/>
          </a:xfrm>
          <a:prstGeom prst="rect">
            <a:avLst/>
          </a:prstGeom>
        </p:spPr>
        <p:txBody>
          <a:bodyPr wrap="square">
            <a:spAutoFit/>
          </a:bodyPr>
          <a:lstStyle/>
          <a:p>
            <a:r>
              <a:rPr lang="en-US" sz="4800" u="sng" dirty="0"/>
              <a:t>Agar-Agar:</a:t>
            </a:r>
            <a:r>
              <a:rPr lang="en-US" sz="4800" dirty="0" smtClean="0"/>
              <a:t/>
            </a:r>
            <a:br>
              <a:rPr lang="en-US" sz="4800" dirty="0" smtClean="0"/>
            </a:br>
            <a:r>
              <a:rPr lang="en-US" sz="4800" dirty="0"/>
              <a:t>Agar-agar is a jelly like substance of great economic value. It is obtained from certain red algae like </a:t>
            </a:r>
            <a:r>
              <a:rPr lang="en-US" sz="4800" dirty="0" err="1"/>
              <a:t>Gelidium</a:t>
            </a:r>
            <a:r>
              <a:rPr lang="en-US" sz="4800" dirty="0"/>
              <a:t>, </a:t>
            </a:r>
            <a:r>
              <a:rPr lang="en-US" sz="4800" dirty="0" err="1"/>
              <a:t>Graciliaria</a:t>
            </a:r>
            <a:r>
              <a:rPr lang="en-US" sz="4800" dirty="0"/>
              <a:t>, and </a:t>
            </a:r>
            <a:r>
              <a:rPr lang="en-US" sz="4800" dirty="0" err="1"/>
              <a:t>Gigartina</a:t>
            </a:r>
            <a:r>
              <a:rPr lang="en-US" sz="4800" dirty="0"/>
              <a:t>. Agar is used as a culture medium for growing callus in tissue culture.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TotalTime>
  <Words>1593</Words>
  <Application>Microsoft Office PowerPoint</Application>
  <PresentationFormat>On-screen Show (4:3)</PresentationFormat>
  <Paragraphs>105</Paragraphs>
  <Slides>51</Slides>
  <Notes>2</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Office Theme</vt:lpstr>
      <vt:lpstr>Economic importance of algae</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A Giant Kelp</vt:lpstr>
      <vt:lpstr>Slide 37</vt:lpstr>
      <vt:lpstr>Slide 38</vt:lpstr>
      <vt:lpstr>Slide 39</vt:lpstr>
      <vt:lpstr>Slide 40</vt:lpstr>
      <vt:lpstr>Slide 41</vt:lpstr>
      <vt:lpstr>Some brown algae product</vt:lpstr>
      <vt:lpstr>Slide 43</vt:lpstr>
      <vt:lpstr>Slide 44</vt:lpstr>
      <vt:lpstr>Slide 45</vt:lpstr>
      <vt:lpstr>Slide 46</vt:lpstr>
      <vt:lpstr>Slide 47</vt:lpstr>
      <vt:lpstr>Slide 48</vt:lpstr>
      <vt:lpstr>Slide 49</vt:lpstr>
      <vt:lpstr>Slide 50</vt:lpstr>
      <vt:lpstr>Slide 51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akash</cp:lastModifiedBy>
  <cp:revision>57</cp:revision>
  <dcterms:created xsi:type="dcterms:W3CDTF">2012-07-14T06:20:22Z</dcterms:created>
  <dcterms:modified xsi:type="dcterms:W3CDTF">2013-07-13T15:31:09Z</dcterms:modified>
</cp:coreProperties>
</file>