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9" r:id="rId3"/>
    <p:sldId id="281" r:id="rId4"/>
    <p:sldId id="283" r:id="rId5"/>
    <p:sldId id="285" r:id="rId6"/>
    <p:sldId id="321" r:id="rId7"/>
    <p:sldId id="322" r:id="rId8"/>
    <p:sldId id="286" r:id="rId9"/>
    <p:sldId id="287" r:id="rId10"/>
    <p:sldId id="290" r:id="rId11"/>
    <p:sldId id="323" r:id="rId12"/>
    <p:sldId id="324" r:id="rId13"/>
    <p:sldId id="325" r:id="rId14"/>
    <p:sldId id="326" r:id="rId15"/>
    <p:sldId id="342" r:id="rId16"/>
    <p:sldId id="327" r:id="rId17"/>
    <p:sldId id="328" r:id="rId18"/>
    <p:sldId id="329" r:id="rId19"/>
    <p:sldId id="330" r:id="rId20"/>
    <p:sldId id="331" r:id="rId21"/>
    <p:sldId id="332" r:id="rId22"/>
    <p:sldId id="333" r:id="rId23"/>
    <p:sldId id="334" r:id="rId24"/>
    <p:sldId id="335" r:id="rId25"/>
    <p:sldId id="336" r:id="rId26"/>
    <p:sldId id="337" r:id="rId27"/>
    <p:sldId id="338" r:id="rId28"/>
    <p:sldId id="339" r:id="rId29"/>
    <p:sldId id="340" r:id="rId30"/>
    <p:sldId id="341"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42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350F9E-7E40-485C-9135-7156F750A293}"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99556-444B-4C56-92A9-9C6F1FECB0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50F9E-7E40-485C-9135-7156F750A293}"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99556-444B-4C56-92A9-9C6F1FECB0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50F9E-7E40-485C-9135-7156F750A293}"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99556-444B-4C56-92A9-9C6F1FECB0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50F9E-7E40-485C-9135-7156F750A293}"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99556-444B-4C56-92A9-9C6F1FECB0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50F9E-7E40-485C-9135-7156F750A293}"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99556-444B-4C56-92A9-9C6F1FECB0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350F9E-7E40-485C-9135-7156F750A293}"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99556-444B-4C56-92A9-9C6F1FECB0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350F9E-7E40-485C-9135-7156F750A293}" type="datetimeFigureOut">
              <a:rPr lang="en-US" smtClean="0"/>
              <a:pPr/>
              <a:t>8/28/2012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E99556-444B-4C56-92A9-9C6F1FECB0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350F9E-7E40-485C-9135-7156F750A293}" type="datetimeFigureOut">
              <a:rPr lang="en-US" smtClean="0"/>
              <a:pPr/>
              <a:t>8/28/2012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E99556-444B-4C56-92A9-9C6F1FECB0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50F9E-7E40-485C-9135-7156F750A293}" type="datetimeFigureOut">
              <a:rPr lang="en-US" smtClean="0"/>
              <a:pPr/>
              <a:t>8/28/2012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E99556-444B-4C56-92A9-9C6F1FECB0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50F9E-7E40-485C-9135-7156F750A293}"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99556-444B-4C56-92A9-9C6F1FECB0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50F9E-7E40-485C-9135-7156F750A293}"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99556-444B-4C56-92A9-9C6F1FECB0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50F9E-7E40-485C-9135-7156F750A293}" type="datetimeFigureOut">
              <a:rPr lang="en-US" smtClean="0"/>
              <a:pPr/>
              <a:t>8/28/2012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99556-444B-4C56-92A9-9C6F1FECB0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Slime_mould" TargetMode="External"/><Relationship Id="rId7" Type="http://schemas.openxmlformats.org/officeDocument/2006/relationships/hyperlink" Target="http://en.wikipedia.org/wiki/Cancer" TargetMode="External"/><Relationship Id="rId2" Type="http://schemas.openxmlformats.org/officeDocument/2006/relationships/hyperlink" Target="http://en.wikipedia.org/wiki/Fungus" TargetMode="External"/><Relationship Id="rId1" Type="http://schemas.openxmlformats.org/officeDocument/2006/relationships/slideLayout" Target="../slideLayouts/slideLayout7.xml"/><Relationship Id="rId6" Type="http://schemas.openxmlformats.org/officeDocument/2006/relationships/hyperlink" Target="http://en.wikipedia.org/wiki/Mutation" TargetMode="External"/><Relationship Id="rId5" Type="http://schemas.openxmlformats.org/officeDocument/2006/relationships/hyperlink" Target="http://en.wikipedia.org/wiki/Apoptosis" TargetMode="External"/><Relationship Id="rId4" Type="http://schemas.openxmlformats.org/officeDocument/2006/relationships/hyperlink" Target="http://en.wikipedia.org/wiki/Drosophila_melanogaster"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Prokaryotic" TargetMode="External"/><Relationship Id="rId2" Type="http://schemas.openxmlformats.org/officeDocument/2006/relationships/hyperlink" Target="http://en.wikipedia.org/wiki/Cell_(biology)" TargetMode="External"/><Relationship Id="rId1" Type="http://schemas.openxmlformats.org/officeDocument/2006/relationships/slideLayout" Target="../slideLayouts/slideLayout7.xml"/><Relationship Id="rId4" Type="http://schemas.openxmlformats.org/officeDocument/2006/relationships/hyperlink" Target="http://en.wikipedia.org/wiki/Binary_fiss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Interphase" TargetMode="External"/><Relationship Id="rId2" Type="http://schemas.openxmlformats.org/officeDocument/2006/relationships/hyperlink" Target="http://en.wikipedia.org/wiki/Eukaryotes" TargetMode="External"/><Relationship Id="rId1" Type="http://schemas.openxmlformats.org/officeDocument/2006/relationships/slideLayout" Target="../slideLayouts/slideLayout7.xml"/><Relationship Id="rId5" Type="http://schemas.openxmlformats.org/officeDocument/2006/relationships/hyperlink" Target="http://en.wikipedia.org/wiki/Mitosis" TargetMode="External"/><Relationship Id="rId4" Type="http://schemas.openxmlformats.org/officeDocument/2006/relationships/hyperlink" Target="http://en.wikipedia.org/wiki/DNA_replica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Hair" TargetMode="External"/><Relationship Id="rId2" Type="http://schemas.openxmlformats.org/officeDocument/2006/relationships/hyperlink" Target="http://en.wikipedia.org/wiki/Fertilized_egg" TargetMode="External"/><Relationship Id="rId1" Type="http://schemas.openxmlformats.org/officeDocument/2006/relationships/slideLayout" Target="../slideLayouts/slideLayout7.xml"/><Relationship Id="rId5" Type="http://schemas.openxmlformats.org/officeDocument/2006/relationships/hyperlink" Target="http://en.wikipedia.org/wiki/Blood_cell" TargetMode="External"/><Relationship Id="rId4" Type="http://schemas.openxmlformats.org/officeDocument/2006/relationships/hyperlink" Target="http://en.wikipedia.org/wiki/Skin"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Protein" TargetMode="External"/><Relationship Id="rId3" Type="http://schemas.openxmlformats.org/officeDocument/2006/relationships/hyperlink" Target="http://en.wikipedia.org/wiki/Cell_cycle" TargetMode="External"/><Relationship Id="rId7" Type="http://schemas.openxmlformats.org/officeDocument/2006/relationships/hyperlink" Target="http://en.wikipedia.org/wiki/G2_phase" TargetMode="External"/><Relationship Id="rId2" Type="http://schemas.openxmlformats.org/officeDocument/2006/relationships/hyperlink" Target="http://en.wikipedia.org/wiki/File:Cell_Cycle_2-2.svg" TargetMode="External"/><Relationship Id="rId1" Type="http://schemas.openxmlformats.org/officeDocument/2006/relationships/slideLayout" Target="../slideLayouts/slideLayout7.xml"/><Relationship Id="rId6" Type="http://schemas.openxmlformats.org/officeDocument/2006/relationships/hyperlink" Target="http://en.wikipedia.org/wiki/S_phase" TargetMode="External"/><Relationship Id="rId11" Type="http://schemas.openxmlformats.org/officeDocument/2006/relationships/image" Target="../media/image7.png"/><Relationship Id="rId5" Type="http://schemas.openxmlformats.org/officeDocument/2006/relationships/hyperlink" Target="http://en.wikipedia.org/wiki/G1_phase" TargetMode="External"/><Relationship Id="rId10" Type="http://schemas.openxmlformats.org/officeDocument/2006/relationships/image" Target="../media/image6.png"/><Relationship Id="rId4" Type="http://schemas.openxmlformats.org/officeDocument/2006/relationships/hyperlink" Target="http://en.wikipedia.org/wiki/Interphase" TargetMode="External"/><Relationship Id="rId9" Type="http://schemas.openxmlformats.org/officeDocument/2006/relationships/hyperlink" Target="http://en.wikipedia.org/wiki/Density-dependent_inhibition"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Cytokinesis" TargetMode="External"/><Relationship Id="rId3" Type="http://schemas.openxmlformats.org/officeDocument/2006/relationships/hyperlink" Target="http://en.wikipedia.org/wiki/S_phase" TargetMode="External"/><Relationship Id="rId7" Type="http://schemas.openxmlformats.org/officeDocument/2006/relationships/hyperlink" Target="http://en.wikipedia.org/wiki/Chromosomes" TargetMode="External"/><Relationship Id="rId2" Type="http://schemas.openxmlformats.org/officeDocument/2006/relationships/hyperlink" Target="http://en.wikipedia.org/wiki/G1_phase" TargetMode="External"/><Relationship Id="rId1" Type="http://schemas.openxmlformats.org/officeDocument/2006/relationships/slideLayout" Target="../slideLayouts/slideLayout7.xml"/><Relationship Id="rId6" Type="http://schemas.openxmlformats.org/officeDocument/2006/relationships/hyperlink" Target="http://en.wikipedia.org/wiki/Mitosis" TargetMode="External"/><Relationship Id="rId5" Type="http://schemas.openxmlformats.org/officeDocument/2006/relationships/hyperlink" Target="http://en.wikipedia.org/wiki/Interphase" TargetMode="External"/><Relationship Id="rId10" Type="http://schemas.openxmlformats.org/officeDocument/2006/relationships/hyperlink" Target="http://en.wikipedia.org/wiki/G0_phase" TargetMode="External"/><Relationship Id="rId4" Type="http://schemas.openxmlformats.org/officeDocument/2006/relationships/hyperlink" Target="http://en.wikipedia.org/wiki/G2_phase" TargetMode="External"/><Relationship Id="rId9" Type="http://schemas.openxmlformats.org/officeDocument/2006/relationships/hyperlink" Target="http://en.wikipedia.org/wiki/Cytoplasm"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DNA_replication" TargetMode="External"/><Relationship Id="rId3" Type="http://schemas.openxmlformats.org/officeDocument/2006/relationships/hyperlink" Target="http://en.wikipedia.org/wiki/Interphase" TargetMode="External"/><Relationship Id="rId7" Type="http://schemas.openxmlformats.org/officeDocument/2006/relationships/hyperlink" Target="http://en.wikipedia.org/wiki/S_phase" TargetMode="External"/><Relationship Id="rId2" Type="http://schemas.openxmlformats.org/officeDocument/2006/relationships/hyperlink" Target="http://en.wikipedia.org/wiki/G0_phase" TargetMode="External"/><Relationship Id="rId1" Type="http://schemas.openxmlformats.org/officeDocument/2006/relationships/slideLayout" Target="../slideLayouts/slideLayout7.xml"/><Relationship Id="rId6" Type="http://schemas.openxmlformats.org/officeDocument/2006/relationships/hyperlink" Target="http://en.wikipedia.org/wiki/DNA" TargetMode="External"/><Relationship Id="rId11" Type="http://schemas.openxmlformats.org/officeDocument/2006/relationships/hyperlink" Target="http://en.wikipedia.org/wiki/Mitosis" TargetMode="External"/><Relationship Id="rId5" Type="http://schemas.openxmlformats.org/officeDocument/2006/relationships/hyperlink" Target="http://en.wikipedia.org/wiki/Cell_cycle_checkpoint" TargetMode="External"/><Relationship Id="rId10" Type="http://schemas.openxmlformats.org/officeDocument/2006/relationships/hyperlink" Target="http://en.wikipedia.org/wiki/Cell_division" TargetMode="External"/><Relationship Id="rId4" Type="http://schemas.openxmlformats.org/officeDocument/2006/relationships/hyperlink" Target="http://en.wikipedia.org/wiki/G1_phase" TargetMode="External"/><Relationship Id="rId9" Type="http://schemas.openxmlformats.org/officeDocument/2006/relationships/hyperlink" Target="http://en.wikipedia.org/wiki/G2_phase"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en.wikipedia.org/wiki/Interphas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Senescence" TargetMode="External"/><Relationship Id="rId2" Type="http://schemas.openxmlformats.org/officeDocument/2006/relationships/hyperlink" Target="http://en.wikipedia.org/wiki/G0_phase" TargetMode="External"/><Relationship Id="rId1" Type="http://schemas.openxmlformats.org/officeDocument/2006/relationships/slideLayout" Target="../slideLayouts/slideLayout7.xml"/><Relationship Id="rId6" Type="http://schemas.openxmlformats.org/officeDocument/2006/relationships/hyperlink" Target="http://en.wikipedia.org/wiki/Cellular_differentiation" TargetMode="External"/><Relationship Id="rId5" Type="http://schemas.openxmlformats.org/officeDocument/2006/relationships/hyperlink" Target="http://en.wikipedia.org/wiki/Neuron" TargetMode="External"/><Relationship Id="rId4" Type="http://schemas.openxmlformats.org/officeDocument/2006/relationships/hyperlink" Target="http://en.wikipedia.org/wiki/Eukaryot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Microtubule" TargetMode="External"/><Relationship Id="rId2" Type="http://schemas.openxmlformats.org/officeDocument/2006/relationships/hyperlink" Target="http://en.wikipedia.org/wiki/G2_phase"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emc.maricopa.edu/faculty/farabee/biobk/BioBookglossH.html" TargetMode="External"/><Relationship Id="rId2" Type="http://schemas.openxmlformats.org/officeDocument/2006/relationships/hyperlink" Target="http://www.emc.maricopa.edu/faculty/farabee/biobk/BioBookglossJK.html" TargetMode="External"/><Relationship Id="rId1" Type="http://schemas.openxmlformats.org/officeDocument/2006/relationships/slideLayout" Target="../slideLayouts/slideLayout7.xml"/><Relationship Id="rId4" Type="http://schemas.openxmlformats.org/officeDocument/2006/relationships/hyperlink" Target="http://www.emc.maricopa.edu/faculty/farabee/biobk/BioBookglossC.html"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biology4kids.com/files/cell_membrane.html"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hyperlink" Target="http://en.wikipedia.org/wiki/Centrioles" TargetMode="External"/><Relationship Id="rId3" Type="http://schemas.openxmlformats.org/officeDocument/2006/relationships/hyperlink" Target="http://en.wikipedia.org/wiki/Phragmosome" TargetMode="External"/><Relationship Id="rId7" Type="http://schemas.openxmlformats.org/officeDocument/2006/relationships/hyperlink" Target="http://en.wikipedia.org/wiki/Flowering_plant" TargetMode="External"/><Relationship Id="rId2" Type="http://schemas.openxmlformats.org/officeDocument/2006/relationships/hyperlink" Target="http://en.wikipedia.org/wiki/Vacuole" TargetMode="External"/><Relationship Id="rId1" Type="http://schemas.openxmlformats.org/officeDocument/2006/relationships/slideLayout" Target="../slideLayouts/slideLayout7.xml"/><Relationship Id="rId6" Type="http://schemas.openxmlformats.org/officeDocument/2006/relationships/hyperlink" Target="http://en.wikipedia.org/wiki/Spindle_apparatus" TargetMode="External"/><Relationship Id="rId5" Type="http://schemas.openxmlformats.org/officeDocument/2006/relationships/hyperlink" Target="http://en.wikipedia.org/wiki/Preprophase_band" TargetMode="External"/><Relationship Id="rId4" Type="http://schemas.openxmlformats.org/officeDocument/2006/relationships/hyperlink" Target="http://en.wikipedia.org/wiki/Actin"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en.wikipedia.org/wiki/Centromere" TargetMode="External"/><Relationship Id="rId2" Type="http://schemas.openxmlformats.org/officeDocument/2006/relationships/hyperlink" Target="http://en.wikipedia.org/wiki/Chromatin" TargetMode="External"/><Relationship Id="rId1" Type="http://schemas.openxmlformats.org/officeDocument/2006/relationships/slideLayout" Target="../slideLayouts/slideLayout7.xml"/><Relationship Id="rId6" Type="http://schemas.openxmlformats.org/officeDocument/2006/relationships/hyperlink" Target="http://en.wikipedia.org/wiki/Nucleolus" TargetMode="External"/><Relationship Id="rId5" Type="http://schemas.openxmlformats.org/officeDocument/2006/relationships/hyperlink" Target="http://en.wikipedia.org/wiki/Light_microscope" TargetMode="External"/><Relationship Id="rId4" Type="http://schemas.openxmlformats.org/officeDocument/2006/relationships/hyperlink" Target="http://en.wikipedia.org/wiki/Cohesin"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en.wikipedia.org/wiki/Molecular_motor" TargetMode="External"/><Relationship Id="rId3" Type="http://schemas.openxmlformats.org/officeDocument/2006/relationships/hyperlink" Target="http://en.wikipedia.org/wiki/Nucleolus" TargetMode="External"/><Relationship Id="rId7" Type="http://schemas.openxmlformats.org/officeDocument/2006/relationships/hyperlink" Target="http://en.wikipedia.org/wiki/Tubulin" TargetMode="External"/><Relationship Id="rId2"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hyperlink" Target="http://en.wikipedia.org/wiki/Microtubule" TargetMode="External"/><Relationship Id="rId5" Type="http://schemas.openxmlformats.org/officeDocument/2006/relationships/hyperlink" Target="http://en.wikipedia.org/wiki/Centriole" TargetMode="External"/><Relationship Id="rId4" Type="http://schemas.openxmlformats.org/officeDocument/2006/relationships/hyperlink" Target="http://en.wikipedia.org/wiki/Centrosome"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en.wikipedia.org/wiki/Protist" TargetMode="External"/><Relationship Id="rId2" Type="http://schemas.openxmlformats.org/officeDocument/2006/relationships/hyperlink" Target="http://en.wikipedia.org/wiki/Nuclear_membrane" TargetMode="External"/><Relationship Id="rId1" Type="http://schemas.openxmlformats.org/officeDocument/2006/relationships/slideLayout" Target="../slideLayouts/slideLayout7.xml"/><Relationship Id="rId5" Type="http://schemas.openxmlformats.org/officeDocument/2006/relationships/hyperlink" Target="http://en.wikipedia.org/wiki/Trichomonad" TargetMode="External"/><Relationship Id="rId4" Type="http://schemas.openxmlformats.org/officeDocument/2006/relationships/hyperlink" Target="http://en.wikipedia.org/wiki/Algae"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en.wikipedia.org/wiki/List_of_gene_families" TargetMode="External"/><Relationship Id="rId2" Type="http://schemas.openxmlformats.org/officeDocument/2006/relationships/hyperlink" Target="http://en.wikipedia.org/wiki/Kinetochore"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en.wikipedia.org/wiki/Adenosine_triphosphate"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www.biology4kids.com/files/cell_cytoplasm.html"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en.wikipedia.org/wiki/Greek_language" TargetMode="External"/><Relationship Id="rId2" Type="http://schemas.openxmlformats.org/officeDocument/2006/relationships/hyperlink" Target="http://en.wikipedia.org/wiki/Metaphase" TargetMode="Externa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hyperlink" Target="http://en.wikipedia.org/wiki/File:Mitosis-fluorescent.jpg"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en.wikipedia.org/wiki/Spindle_checkpoint" TargetMode="External"/><Relationship Id="rId2" Type="http://schemas.openxmlformats.org/officeDocument/2006/relationships/hyperlink" Target="http://en.wikipedia.org/wiki/Anaphase"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hyperlink" Target="http://en.wikipedia.org/wiki/Chromatids" TargetMode="External"/><Relationship Id="rId2" Type="http://schemas.openxmlformats.org/officeDocument/2006/relationships/hyperlink" Target="http://en.wikipedia.org/wiki/Greek_language"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hyperlink" Target="http://en.wikipedia.org/wiki/Greek_language" TargetMode="Externa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biology4kids.com/files/cell2_mitosis.html" TargetMode="External"/><Relationship Id="rId2" Type="http://schemas.openxmlformats.org/officeDocument/2006/relationships/hyperlink" Target="http://www.biology4kids.com/files/cell_chromosome.html" TargetMode="Externa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Cell_membrane" TargetMode="External"/><Relationship Id="rId3" Type="http://schemas.openxmlformats.org/officeDocument/2006/relationships/hyperlink" Target="http://en.wikipedia.org/wiki/Chromosome" TargetMode="External"/><Relationship Id="rId7" Type="http://schemas.openxmlformats.org/officeDocument/2006/relationships/hyperlink" Target="http://en.wikipedia.org/wiki/Organelle" TargetMode="External"/><Relationship Id="rId2" Type="http://schemas.openxmlformats.org/officeDocument/2006/relationships/hyperlink" Target="http://en.wikipedia.org/wiki/Eukaryotic" TargetMode="External"/><Relationship Id="rId1" Type="http://schemas.openxmlformats.org/officeDocument/2006/relationships/slideLayout" Target="../slideLayouts/slideLayout7.xml"/><Relationship Id="rId6" Type="http://schemas.openxmlformats.org/officeDocument/2006/relationships/hyperlink" Target="http://en.wikipedia.org/wiki/Cytoplasm" TargetMode="External"/><Relationship Id="rId5" Type="http://schemas.openxmlformats.org/officeDocument/2006/relationships/hyperlink" Target="http://en.wikipedia.org/wiki/Cytokinesis" TargetMode="External"/><Relationship Id="rId10" Type="http://schemas.openxmlformats.org/officeDocument/2006/relationships/hyperlink" Target="http://en.wikipedia.org/wiki/Cell_division" TargetMode="External"/><Relationship Id="rId4" Type="http://schemas.openxmlformats.org/officeDocument/2006/relationships/hyperlink" Target="http://en.wikipedia.org/wiki/Cell_nucleus" TargetMode="External"/><Relationship Id="rId9" Type="http://schemas.openxmlformats.org/officeDocument/2006/relationships/hyperlink" Target="http://en.wikipedia.org/wiki/Cell_cycle"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Cytokinesis" TargetMode="External"/><Relationship Id="rId3" Type="http://schemas.openxmlformats.org/officeDocument/2006/relationships/hyperlink" Target="http://en.wikipedia.org/wiki/Prometaphase" TargetMode="External"/><Relationship Id="rId7" Type="http://schemas.openxmlformats.org/officeDocument/2006/relationships/hyperlink" Target="http://en.wikipedia.org/wiki/Sister_chromatids" TargetMode="External"/><Relationship Id="rId2" Type="http://schemas.openxmlformats.org/officeDocument/2006/relationships/hyperlink" Target="http://en.wikipedia.org/wiki/Prophase" TargetMode="External"/><Relationship Id="rId1" Type="http://schemas.openxmlformats.org/officeDocument/2006/relationships/slideLayout" Target="../slideLayouts/slideLayout7.xml"/><Relationship Id="rId6" Type="http://schemas.openxmlformats.org/officeDocument/2006/relationships/hyperlink" Target="http://en.wikipedia.org/wiki/Telophase" TargetMode="External"/><Relationship Id="rId5" Type="http://schemas.openxmlformats.org/officeDocument/2006/relationships/hyperlink" Target="http://en.wikipedia.org/wiki/Anaphase" TargetMode="External"/><Relationship Id="rId4" Type="http://schemas.openxmlformats.org/officeDocument/2006/relationships/hyperlink" Target="http://en.wikipedia.org/wiki/Metaphase"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724400"/>
          </a:xfrm>
        </p:spPr>
        <p:txBody>
          <a:bodyPr>
            <a:noAutofit/>
          </a:bodyPr>
          <a:lstStyle/>
          <a:p>
            <a:r>
              <a:rPr lang="en-US" sz="9600" dirty="0" smtClean="0"/>
              <a:t>MITOSIS</a:t>
            </a:r>
            <a:endParaRPr lang="en-US" sz="9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91600" cy="6001643"/>
          </a:xfrm>
          <a:prstGeom prst="rect">
            <a:avLst/>
          </a:prstGeom>
        </p:spPr>
        <p:txBody>
          <a:bodyPr wrap="square">
            <a:spAutoFit/>
          </a:bodyPr>
          <a:lstStyle/>
          <a:p>
            <a:r>
              <a:rPr lang="en-US" sz="3200" dirty="0"/>
              <a:t>Because cytokinesis usually occurs in conjunction with mitosis, "mitosis" is often used interchangeably with "mitotic phase". However, there are many cells where mitosis and cytokinesis occur separately, forming single cells with multiple nuclei. This occurs most notably among the </a:t>
            </a:r>
            <a:r>
              <a:rPr lang="en-US" sz="3200" dirty="0">
                <a:hlinkClick r:id="rId2" tooltip="Fungus"/>
              </a:rPr>
              <a:t>fungi</a:t>
            </a:r>
            <a:r>
              <a:rPr lang="en-US" sz="3200" dirty="0"/>
              <a:t> and </a:t>
            </a:r>
            <a:r>
              <a:rPr lang="en-US" sz="3200" dirty="0">
                <a:hlinkClick r:id="rId3" tooltip="Slime mould"/>
              </a:rPr>
              <a:t>slime moulds</a:t>
            </a:r>
            <a:r>
              <a:rPr lang="en-US" sz="3200" dirty="0"/>
              <a:t>, but is found in various groups. Even in animals, cytokinesis and mitosis may occur independently, for instance during certain stages of </a:t>
            </a:r>
            <a:r>
              <a:rPr lang="en-US" sz="3200" dirty="0">
                <a:hlinkClick r:id="rId4" tooltip="Drosophila melanogaster"/>
              </a:rPr>
              <a:t>fruit fly</a:t>
            </a:r>
            <a:r>
              <a:rPr lang="en-US" sz="3200" dirty="0"/>
              <a:t> embryonic </a:t>
            </a:r>
            <a:r>
              <a:rPr lang="en-US" sz="3200" dirty="0" smtClean="0"/>
              <a:t>development. Errors </a:t>
            </a:r>
            <a:r>
              <a:rPr lang="en-US" sz="3200" dirty="0"/>
              <a:t>in mitosis can either kill a cell </a:t>
            </a:r>
            <a:r>
              <a:rPr lang="en-US" sz="3200" dirty="0" smtClean="0"/>
              <a:t>through </a:t>
            </a:r>
            <a:r>
              <a:rPr lang="en-US" sz="3200" dirty="0" smtClean="0">
                <a:hlinkClick r:id="rId5" tooltip="Apoptosis"/>
              </a:rPr>
              <a:t>apoptosis</a:t>
            </a:r>
            <a:r>
              <a:rPr lang="en-US" sz="3200" dirty="0"/>
              <a:t> or cause </a:t>
            </a:r>
            <a:r>
              <a:rPr lang="en-US" sz="3200" dirty="0">
                <a:hlinkClick r:id="rId6" tooltip="Mutation"/>
              </a:rPr>
              <a:t>mutations</a:t>
            </a:r>
            <a:r>
              <a:rPr lang="en-US" sz="3200" dirty="0"/>
              <a:t> that may lead to certain types of </a:t>
            </a:r>
            <a:r>
              <a:rPr lang="en-US" sz="3200" dirty="0">
                <a:hlinkClick r:id="rId7" tooltip="Cancer"/>
              </a:rPr>
              <a:t>cancer</a:t>
            </a:r>
            <a:r>
              <a:rPr lang="en-US" sz="3200" dirty="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3763962"/>
          </a:xfrm>
        </p:spPr>
        <p:txBody>
          <a:bodyPr>
            <a:normAutofit/>
          </a:bodyPr>
          <a:lstStyle/>
          <a:p>
            <a:r>
              <a:rPr lang="en-US" sz="9600" dirty="0" smtClean="0"/>
              <a:t>CELL-CYCLE</a:t>
            </a:r>
            <a:endParaRPr lang="en-US" sz="9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4832092"/>
          </a:xfrm>
          <a:prstGeom prst="rect">
            <a:avLst/>
          </a:prstGeom>
        </p:spPr>
        <p:txBody>
          <a:bodyPr wrap="square">
            <a:spAutoFit/>
          </a:bodyPr>
          <a:lstStyle/>
          <a:p>
            <a:r>
              <a:rPr lang="en-US" sz="4400" dirty="0"/>
              <a:t>The </a:t>
            </a:r>
            <a:r>
              <a:rPr lang="en-US" sz="4400" b="1" dirty="0"/>
              <a:t>cell cycle</a:t>
            </a:r>
            <a:r>
              <a:rPr lang="en-US" sz="4400" dirty="0"/>
              <a:t>, or </a:t>
            </a:r>
            <a:r>
              <a:rPr lang="en-US" sz="4400" b="1" dirty="0"/>
              <a:t>cell-division cycle</a:t>
            </a:r>
            <a:r>
              <a:rPr lang="en-US" sz="4400" dirty="0"/>
              <a:t>, is the series of events that take place in a </a:t>
            </a:r>
            <a:r>
              <a:rPr lang="en-US" sz="4400" dirty="0">
                <a:hlinkClick r:id="rId2" tooltip="Cell (biology)"/>
              </a:rPr>
              <a:t>cell</a:t>
            </a:r>
            <a:r>
              <a:rPr lang="en-US" sz="4400" dirty="0"/>
              <a:t> leading to its division and duplication (replication). In cells without a nucleus (</a:t>
            </a:r>
            <a:r>
              <a:rPr lang="en-US" sz="4400" dirty="0">
                <a:hlinkClick r:id="rId3" tooltip="Prokaryotic"/>
              </a:rPr>
              <a:t>prokaryotic</a:t>
            </a:r>
            <a:r>
              <a:rPr lang="en-US" sz="4400" dirty="0"/>
              <a:t>), the cell cycle occurs via a process termed </a:t>
            </a:r>
            <a:r>
              <a:rPr lang="en-US" sz="4400" dirty="0">
                <a:hlinkClick r:id="rId4" tooltip="Binary fission"/>
              </a:rPr>
              <a:t>binary fission</a:t>
            </a:r>
            <a:r>
              <a:rPr lang="en-US" sz="4400" dirty="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6186309"/>
          </a:xfrm>
          <a:prstGeom prst="rect">
            <a:avLst/>
          </a:prstGeom>
        </p:spPr>
        <p:txBody>
          <a:bodyPr wrap="square">
            <a:spAutoFit/>
          </a:bodyPr>
          <a:lstStyle/>
          <a:p>
            <a:r>
              <a:rPr lang="en-US" sz="4400" dirty="0" smtClean="0"/>
              <a:t>In cells with a nucleus (</a:t>
            </a:r>
            <a:r>
              <a:rPr lang="en-US" sz="4400" dirty="0" smtClean="0">
                <a:hlinkClick r:id="rId2" tooltip="Eukaryotes"/>
              </a:rPr>
              <a:t>eukaryotes</a:t>
            </a:r>
            <a:r>
              <a:rPr lang="en-US" sz="4400" dirty="0" smtClean="0"/>
              <a:t>), the cell cycle can be divided in two periods: </a:t>
            </a:r>
            <a:r>
              <a:rPr lang="en-US" sz="4400" dirty="0" smtClean="0">
                <a:hlinkClick r:id="rId3" tooltip="Interphase"/>
              </a:rPr>
              <a:t>interphase</a:t>
            </a:r>
            <a:r>
              <a:rPr lang="en-US" sz="4400" dirty="0" smtClean="0"/>
              <a:t>—during which the cell grows, accumulating nutrients needed for mitosis and </a:t>
            </a:r>
            <a:r>
              <a:rPr lang="en-US" sz="4400" dirty="0" smtClean="0">
                <a:hlinkClick r:id="rId4" tooltip="DNA replication"/>
              </a:rPr>
              <a:t>duplicating its DNA</a:t>
            </a:r>
            <a:r>
              <a:rPr lang="en-US" sz="4400" dirty="0" smtClean="0"/>
              <a:t>—and the </a:t>
            </a:r>
            <a:r>
              <a:rPr lang="en-US" sz="4400" dirty="0" smtClean="0">
                <a:hlinkClick r:id="rId5" tooltip="Mitosis"/>
              </a:rPr>
              <a:t>mitosis</a:t>
            </a:r>
            <a:r>
              <a:rPr lang="en-US" sz="4400" dirty="0" smtClean="0"/>
              <a:t> (M) phase, during which the cell splits itself into two distinct cells, often called "daughter cells" </a:t>
            </a:r>
            <a:endParaRPr lang="en-US"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5509200"/>
          </a:xfrm>
          <a:prstGeom prst="rect">
            <a:avLst/>
          </a:prstGeom>
        </p:spPr>
        <p:txBody>
          <a:bodyPr wrap="square">
            <a:spAutoFit/>
          </a:bodyPr>
          <a:lstStyle/>
          <a:p>
            <a:r>
              <a:rPr lang="en-US" sz="4400" dirty="0" smtClean="0"/>
              <a:t>and the final phase, cytokinesis, where the new cell is completely divided. </a:t>
            </a:r>
          </a:p>
          <a:p>
            <a:r>
              <a:rPr lang="en-US" sz="4400" dirty="0"/>
              <a:t>*</a:t>
            </a:r>
            <a:r>
              <a:rPr lang="en-US" sz="4400" dirty="0" smtClean="0"/>
              <a:t>The cell-division cycle is a vital process by which a single celled </a:t>
            </a:r>
            <a:r>
              <a:rPr lang="en-US" sz="4400" dirty="0" smtClean="0">
                <a:hlinkClick r:id="rId2" tooltip="Fertilized egg"/>
              </a:rPr>
              <a:t>fertilized egg</a:t>
            </a:r>
            <a:r>
              <a:rPr lang="en-US" sz="4400" dirty="0" smtClean="0"/>
              <a:t> develops into a mature organism, as well as the process by which </a:t>
            </a:r>
            <a:r>
              <a:rPr lang="en-US" sz="4400" dirty="0" smtClean="0">
                <a:hlinkClick r:id="rId3" tooltip="Hair"/>
              </a:rPr>
              <a:t>hair</a:t>
            </a:r>
            <a:r>
              <a:rPr lang="en-US" sz="4400" dirty="0" smtClean="0"/>
              <a:t>, </a:t>
            </a:r>
            <a:r>
              <a:rPr lang="en-US" sz="4400" dirty="0" smtClean="0">
                <a:hlinkClick r:id="rId4" tooltip="Skin"/>
              </a:rPr>
              <a:t>skin</a:t>
            </a:r>
            <a:r>
              <a:rPr lang="en-US" sz="4400" dirty="0" smtClean="0"/>
              <a:t>, </a:t>
            </a:r>
            <a:r>
              <a:rPr lang="en-US" sz="4400" dirty="0" smtClean="0">
                <a:hlinkClick r:id="rId5" tooltip="Blood cell"/>
              </a:rPr>
              <a:t>blood cells</a:t>
            </a:r>
            <a:r>
              <a:rPr lang="en-US" sz="4400" dirty="0" smtClean="0"/>
              <a:t>, and some internal organs are renewed.</a:t>
            </a:r>
            <a:endParaRPr lang="en-US" sz="4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152400"/>
            <a:ext cx="9144000" cy="4572390"/>
          </a:xfrm>
          <a:prstGeom prst="rect">
            <a:avLst/>
          </a:prstGeom>
          <a:solidFill>
            <a:srgbClr val="FFFFFF"/>
          </a:solidFill>
          <a:ln w="9525">
            <a:noFill/>
            <a:miter lim="800000"/>
            <a:headEnd/>
            <a:tailEnd/>
          </a:ln>
          <a:effectLst/>
        </p:spPr>
        <p:txBody>
          <a:bodyPr vert="horz" wrap="square" lIns="0" tIns="0" rIns="0" bIns="4761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charset="0"/>
                <a:cs typeface="Arial" charset="0"/>
              </a:rPr>
              <a:t>Phases of cell cycle and mitosis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Arial" charset="0"/>
                <a:cs typeface="Arial" charset="0"/>
              </a:rPr>
              <a:t>Interphase</a:t>
            </a:r>
            <a:r>
              <a:rPr kumimoji="0" lang="en-US" b="0" i="0" u="none" strike="noStrike" cap="none" normalizeH="0" baseline="0" dirty="0" smtClean="0">
                <a:ln>
                  <a:noFill/>
                </a:ln>
                <a:solidFill>
                  <a:srgbClr val="0B0080"/>
                </a:solidFill>
                <a:effectLst/>
                <a:latin typeface="Arial" charset="0"/>
                <a:cs typeface="Arial" charset="0"/>
                <a:hlinkClick r:id="rId2" tooltip="Enlarge"/>
              </a:rPr>
              <a:t>  </a:t>
            </a:r>
            <a:r>
              <a:rPr kumimoji="0" lang="en-US" b="0" i="0" u="none" strike="noStrike" cap="none" normalizeH="0" baseline="0" dirty="0" smtClean="0">
                <a:ln>
                  <a:noFill/>
                </a:ln>
                <a:solidFill>
                  <a:srgbClr val="0B0080"/>
                </a:solidFill>
                <a:effectLst/>
                <a:latin typeface="Arial" charset="0"/>
                <a:cs typeface="Arial" charset="0"/>
              </a:rPr>
              <a:t>     </a:t>
            </a:r>
            <a:endParaRPr kumimoji="0" lang="en-US"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charset="0"/>
                <a:cs typeface="Arial" charset="0"/>
              </a:rPr>
              <a:t>The cell cycle</a:t>
            </a:r>
            <a:endParaRPr kumimoji="0" lang="en-US"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charset="0"/>
                <a:cs typeface="Arial" charset="0"/>
              </a:rPr>
              <a:t>The </a:t>
            </a:r>
            <a:r>
              <a:rPr kumimoji="0" lang="en-US" b="0" i="0" u="none" strike="noStrike" cap="none" normalizeH="0" baseline="0" dirty="0" smtClean="0">
                <a:ln>
                  <a:noFill/>
                </a:ln>
                <a:solidFill>
                  <a:srgbClr val="000000"/>
                </a:solidFill>
                <a:effectLst/>
                <a:latin typeface="Arial" charset="0"/>
                <a:cs typeface="Arial" charset="0"/>
              </a:rPr>
              <a:t>mitotic phase is a relatively short period of the </a:t>
            </a:r>
            <a:r>
              <a:rPr kumimoji="0" lang="en-US" b="0" i="0" u="none" strike="noStrike" cap="none" normalizeH="0" baseline="0" dirty="0" smtClean="0">
                <a:ln>
                  <a:noFill/>
                </a:ln>
                <a:solidFill>
                  <a:srgbClr val="0B0080"/>
                </a:solidFill>
                <a:effectLst/>
                <a:latin typeface="Arial" charset="0"/>
                <a:cs typeface="Arial" charset="0"/>
                <a:hlinkClick r:id="rId3" tooltip="Cell cycle"/>
              </a:rPr>
              <a:t>cell cycle</a:t>
            </a:r>
            <a:r>
              <a:rPr kumimoji="0" lang="en-US" b="0" i="0" u="none" strike="noStrike" cap="none" normalizeH="0" baseline="0" dirty="0" smtClean="0">
                <a:ln>
                  <a:noFill/>
                </a:ln>
                <a:solidFill>
                  <a:srgbClr val="000000"/>
                </a:solidFill>
                <a:effectLst/>
                <a:latin typeface="Arial" charset="0"/>
                <a:cs typeface="Arial" charset="0"/>
              </a:rPr>
              <a:t>. It alternates with the much longer </a:t>
            </a:r>
            <a:r>
              <a:rPr kumimoji="0" lang="en-US" b="0" i="1" u="none" strike="noStrike" cap="none" normalizeH="0" baseline="0" dirty="0" smtClean="0">
                <a:ln>
                  <a:noFill/>
                </a:ln>
                <a:solidFill>
                  <a:srgbClr val="0B0080"/>
                </a:solidFill>
                <a:effectLst/>
                <a:latin typeface="Arial" charset="0"/>
                <a:cs typeface="Arial" charset="0"/>
                <a:hlinkClick r:id="rId4" tooltip="Interphase"/>
              </a:rPr>
              <a:t>interphase</a:t>
            </a:r>
            <a:r>
              <a:rPr kumimoji="0" lang="en-US" b="0" i="0" u="none" strike="noStrike" cap="none" normalizeH="0" baseline="0" dirty="0" smtClean="0">
                <a:ln>
                  <a:noFill/>
                </a:ln>
                <a:solidFill>
                  <a:srgbClr val="000000"/>
                </a:solidFill>
                <a:effectLst/>
                <a:latin typeface="Arial" charset="0"/>
                <a:cs typeface="Arial" charset="0"/>
              </a:rPr>
              <a:t>, where the cell prepares itself for cell division. Interphase is divided into three phases: </a:t>
            </a:r>
            <a:r>
              <a:rPr kumimoji="0" lang="en-US" b="0" i="0" u="none" strike="noStrike" cap="none" normalizeH="0" baseline="0" dirty="0" smtClean="0">
                <a:ln>
                  <a:noFill/>
                </a:ln>
                <a:solidFill>
                  <a:srgbClr val="0B0080"/>
                </a:solidFill>
                <a:effectLst/>
                <a:latin typeface="Arial" charset="0"/>
                <a:cs typeface="Arial" charset="0"/>
                <a:hlinkClick r:id="rId5" tooltip="G1 phase"/>
              </a:rPr>
              <a:t>G</a:t>
            </a:r>
            <a:r>
              <a:rPr kumimoji="0" lang="en-US" b="0" i="0" u="none" strike="noStrike" cap="none" normalizeH="0" baseline="-30000" dirty="0" smtClean="0">
                <a:ln>
                  <a:noFill/>
                </a:ln>
                <a:solidFill>
                  <a:srgbClr val="0B0080"/>
                </a:solidFill>
                <a:effectLst/>
                <a:latin typeface="Arial" charset="0"/>
                <a:cs typeface="Arial" charset="0"/>
                <a:hlinkClick r:id="rId5" tooltip="G1 phase"/>
              </a:rPr>
              <a:t>1</a:t>
            </a:r>
            <a:r>
              <a:rPr kumimoji="0" lang="en-US" b="0" i="0" u="none" strike="noStrike" cap="none" normalizeH="0" baseline="0" dirty="0" smtClean="0">
                <a:ln>
                  <a:noFill/>
                </a:ln>
                <a:solidFill>
                  <a:srgbClr val="0B0080"/>
                </a:solidFill>
                <a:effectLst/>
                <a:latin typeface="Arial" charset="0"/>
                <a:cs typeface="Arial" charset="0"/>
                <a:hlinkClick r:id="rId5" tooltip="G1 phase"/>
              </a:rPr>
              <a:t> (first gap)</a:t>
            </a:r>
            <a:r>
              <a:rPr kumimoji="0" lang="en-US" b="0" i="0" u="none" strike="noStrike" cap="none" normalizeH="0" baseline="0" dirty="0" smtClean="0">
                <a:ln>
                  <a:noFill/>
                </a:ln>
                <a:solidFill>
                  <a:srgbClr val="000000"/>
                </a:solidFill>
                <a:effectLst/>
                <a:latin typeface="Arial" charset="0"/>
                <a:cs typeface="Arial" charset="0"/>
              </a:rPr>
              <a:t>, </a:t>
            </a:r>
            <a:r>
              <a:rPr kumimoji="0" lang="en-US" b="0" i="0" u="none" strike="noStrike" cap="none" normalizeH="0" baseline="0" dirty="0" smtClean="0">
                <a:ln>
                  <a:noFill/>
                </a:ln>
                <a:solidFill>
                  <a:srgbClr val="0B0080"/>
                </a:solidFill>
                <a:effectLst/>
                <a:latin typeface="Arial" charset="0"/>
                <a:cs typeface="Arial" charset="0"/>
                <a:hlinkClick r:id="rId6" tooltip="S phase"/>
              </a:rPr>
              <a:t>S (synthesis)</a:t>
            </a:r>
            <a:r>
              <a:rPr kumimoji="0" lang="en-US" b="0" i="0" u="none" strike="noStrike" cap="none" normalizeH="0" baseline="0" dirty="0" smtClean="0">
                <a:ln>
                  <a:noFill/>
                </a:ln>
                <a:solidFill>
                  <a:srgbClr val="000000"/>
                </a:solidFill>
                <a:effectLst/>
                <a:latin typeface="Arial" charset="0"/>
                <a:cs typeface="Arial" charset="0"/>
              </a:rPr>
              <a:t>, and </a:t>
            </a:r>
            <a:r>
              <a:rPr kumimoji="0" lang="en-US" b="0" i="0" u="none" strike="noStrike" cap="none" normalizeH="0" baseline="0" dirty="0" smtClean="0">
                <a:ln>
                  <a:noFill/>
                </a:ln>
                <a:solidFill>
                  <a:srgbClr val="0B0080"/>
                </a:solidFill>
                <a:effectLst/>
                <a:latin typeface="Arial" charset="0"/>
                <a:cs typeface="Arial" charset="0"/>
                <a:hlinkClick r:id="rId7" tooltip="G2 phase"/>
              </a:rPr>
              <a:t>G</a:t>
            </a:r>
            <a:r>
              <a:rPr kumimoji="0" lang="en-US" b="0" i="0" u="none" strike="noStrike" cap="none" normalizeH="0" baseline="-30000" dirty="0" smtClean="0">
                <a:ln>
                  <a:noFill/>
                </a:ln>
                <a:solidFill>
                  <a:srgbClr val="0B0080"/>
                </a:solidFill>
                <a:effectLst/>
                <a:latin typeface="Arial" charset="0"/>
                <a:cs typeface="Arial" charset="0"/>
                <a:hlinkClick r:id="rId7" tooltip="G2 phase"/>
              </a:rPr>
              <a:t>2</a:t>
            </a:r>
            <a:r>
              <a:rPr kumimoji="0" lang="en-US" b="0" i="0" u="none" strike="noStrike" cap="none" normalizeH="0" baseline="0" dirty="0" smtClean="0">
                <a:ln>
                  <a:noFill/>
                </a:ln>
                <a:solidFill>
                  <a:srgbClr val="0B0080"/>
                </a:solidFill>
                <a:effectLst/>
                <a:latin typeface="Arial" charset="0"/>
                <a:cs typeface="Arial" charset="0"/>
                <a:hlinkClick r:id="rId7" tooltip="G2 phase"/>
              </a:rPr>
              <a:t> (second gap)</a:t>
            </a:r>
            <a:r>
              <a:rPr kumimoji="0" lang="en-US" b="0" i="0" u="none" strike="noStrike" cap="none" normalizeH="0" baseline="0" dirty="0" smtClean="0">
                <a:ln>
                  <a:noFill/>
                </a:ln>
                <a:solidFill>
                  <a:srgbClr val="000000"/>
                </a:solidFill>
                <a:effectLst/>
                <a:latin typeface="Arial" charset="0"/>
                <a:cs typeface="Arial" charset="0"/>
              </a:rPr>
              <a:t>. During all three phases, the cell grows by producing </a:t>
            </a:r>
            <a:r>
              <a:rPr kumimoji="0" lang="en-US" b="0" i="0" u="none" strike="noStrike" cap="none" normalizeH="0" baseline="0" dirty="0" smtClean="0">
                <a:ln>
                  <a:noFill/>
                </a:ln>
                <a:solidFill>
                  <a:srgbClr val="0B0080"/>
                </a:solidFill>
                <a:effectLst/>
                <a:latin typeface="Arial" charset="0"/>
                <a:cs typeface="Arial" charset="0"/>
                <a:hlinkClick r:id="rId8" tooltip="Protein"/>
              </a:rPr>
              <a:t>proteins</a:t>
            </a:r>
            <a:r>
              <a:rPr kumimoji="0" lang="en-US" b="0" i="0" u="none" strike="noStrike" cap="none" normalizeH="0" baseline="0" dirty="0" smtClean="0">
                <a:ln>
                  <a:noFill/>
                </a:ln>
                <a:solidFill>
                  <a:srgbClr val="000000"/>
                </a:solidFill>
                <a:effectLst/>
                <a:latin typeface="Arial" charset="0"/>
                <a:cs typeface="Arial" charset="0"/>
              </a:rPr>
              <a:t> and cytoplasmic organelles. However, chromosomes are replicated only during the </a:t>
            </a:r>
            <a:r>
              <a:rPr kumimoji="0" lang="en-US" b="0" i="0" u="none" strike="noStrike" cap="none" normalizeH="0" baseline="0" dirty="0" smtClean="0">
                <a:ln>
                  <a:noFill/>
                </a:ln>
                <a:solidFill>
                  <a:srgbClr val="0B0080"/>
                </a:solidFill>
                <a:effectLst/>
                <a:latin typeface="Arial" charset="0"/>
                <a:cs typeface="Arial" charset="0"/>
                <a:hlinkClick r:id="rId6" tooltip="S phase"/>
              </a:rPr>
              <a:t>S phase</a:t>
            </a:r>
            <a:r>
              <a:rPr kumimoji="0" lang="en-US" b="0" i="0" u="none" strike="noStrike" cap="none" normalizeH="0" baseline="0" dirty="0" smtClean="0">
                <a:ln>
                  <a:noFill/>
                </a:ln>
                <a:solidFill>
                  <a:srgbClr val="000000"/>
                </a:solidFill>
                <a:effectLst/>
                <a:latin typeface="Arial" charset="0"/>
                <a:cs typeface="Arial" charset="0"/>
              </a:rPr>
              <a:t>. Thus, a cell grows (G</a:t>
            </a:r>
            <a:r>
              <a:rPr kumimoji="0" lang="en-US" b="0" i="0" u="none" strike="noStrike" cap="none" normalizeH="0" baseline="-30000" dirty="0" smtClean="0">
                <a:ln>
                  <a:noFill/>
                </a:ln>
                <a:solidFill>
                  <a:srgbClr val="000000"/>
                </a:solidFill>
                <a:effectLst/>
                <a:latin typeface="Arial" charset="0"/>
                <a:cs typeface="Arial" charset="0"/>
              </a:rPr>
              <a:t>1</a:t>
            </a:r>
            <a:r>
              <a:rPr kumimoji="0" lang="en-US" b="0" i="0" u="none" strike="noStrike" cap="none" normalizeH="0" baseline="0" dirty="0" smtClean="0">
                <a:ln>
                  <a:noFill/>
                </a:ln>
                <a:solidFill>
                  <a:srgbClr val="000000"/>
                </a:solidFill>
                <a:effectLst/>
                <a:latin typeface="Arial" charset="0"/>
                <a:cs typeface="Arial" charset="0"/>
              </a:rPr>
              <a:t>), continues to grow as it duplicates its chromosomes (S), grows more and prepares for mitosis (G</a:t>
            </a:r>
            <a:r>
              <a:rPr kumimoji="0" lang="en-US" b="0" i="0" u="none" strike="noStrike" cap="none" normalizeH="0" baseline="-30000" dirty="0" smtClean="0">
                <a:ln>
                  <a:noFill/>
                </a:ln>
                <a:solidFill>
                  <a:srgbClr val="000000"/>
                </a:solidFill>
                <a:effectLst/>
                <a:latin typeface="Arial" charset="0"/>
                <a:cs typeface="Arial" charset="0"/>
              </a:rPr>
              <a:t>2</a:t>
            </a:r>
            <a:r>
              <a:rPr kumimoji="0" lang="en-US" b="0" i="0" u="none" strike="noStrike" cap="none" normalizeH="0" baseline="0" dirty="0" smtClean="0">
                <a:ln>
                  <a:noFill/>
                </a:ln>
                <a:solidFill>
                  <a:srgbClr val="000000"/>
                </a:solidFill>
                <a:effectLst/>
                <a:latin typeface="Arial" charset="0"/>
                <a:cs typeface="Arial" charset="0"/>
              </a:rPr>
              <a:t>), and finally it divides (M) before restarting the cycle. All these phases in the interphase are highly regulated, mainly via proteins. The phases follow one another in strict order and there are "checkpoints" that give the cell the cues to proceed from one phase to another. There is also a fourth section in Interphase where the cell has the option to enter G</a:t>
            </a:r>
            <a:r>
              <a:rPr kumimoji="0" lang="en-US" b="0" i="0" u="none" strike="noStrike" cap="none" normalizeH="0" baseline="-30000" dirty="0" smtClean="0">
                <a:ln>
                  <a:noFill/>
                </a:ln>
                <a:solidFill>
                  <a:srgbClr val="000000"/>
                </a:solidFill>
                <a:effectLst/>
                <a:latin typeface="Arial" charset="0"/>
                <a:cs typeface="Arial" charset="0"/>
              </a:rPr>
              <a:t>0</a:t>
            </a:r>
            <a:r>
              <a:rPr kumimoji="0" lang="en-US" b="0" i="0" u="none" strike="noStrike" cap="none" normalizeH="0" baseline="0" dirty="0" smtClean="0">
                <a:ln>
                  <a:noFill/>
                </a:ln>
                <a:solidFill>
                  <a:srgbClr val="000000"/>
                </a:solidFill>
                <a:effectLst/>
                <a:latin typeface="Arial" charset="0"/>
                <a:cs typeface="Arial" charset="0"/>
              </a:rPr>
              <a:t>. Cells continue on through this cell cycle until they become too crowded; at that point they will exit the cell cycle and enter G</a:t>
            </a:r>
            <a:r>
              <a:rPr kumimoji="0" lang="en-US" b="0" i="0" u="none" strike="noStrike" cap="none" normalizeH="0" baseline="-30000" dirty="0" smtClean="0">
                <a:ln>
                  <a:noFill/>
                </a:ln>
                <a:solidFill>
                  <a:srgbClr val="000000"/>
                </a:solidFill>
                <a:effectLst/>
                <a:latin typeface="Arial" charset="0"/>
                <a:cs typeface="Arial" charset="0"/>
              </a:rPr>
              <a:t>0</a:t>
            </a:r>
            <a:r>
              <a:rPr kumimoji="0" lang="en-US" b="0" i="0" u="none" strike="noStrike" cap="none" normalizeH="0" baseline="0" dirty="0" smtClean="0">
                <a:ln>
                  <a:noFill/>
                </a:ln>
                <a:solidFill>
                  <a:srgbClr val="000000"/>
                </a:solidFill>
                <a:effectLst/>
                <a:latin typeface="Arial" charset="0"/>
                <a:cs typeface="Arial" charset="0"/>
              </a:rPr>
              <a:t>. This reaction is called contact inhibition or </a:t>
            </a:r>
            <a:r>
              <a:rPr kumimoji="0" lang="en-US" b="0" i="0" u="none" strike="noStrike" cap="none" normalizeH="0" baseline="0" dirty="0" smtClean="0">
                <a:ln>
                  <a:noFill/>
                </a:ln>
                <a:solidFill>
                  <a:srgbClr val="0B0080"/>
                </a:solidFill>
                <a:effectLst/>
                <a:latin typeface="Arial" charset="0"/>
                <a:cs typeface="Arial" charset="0"/>
                <a:hlinkClick r:id="rId9" tooltip="Density-dependent inhibition"/>
              </a:rPr>
              <a:t>density-dependent inhibition</a:t>
            </a:r>
            <a:r>
              <a:rPr kumimoji="0" lang="en-US" b="0" i="0" u="none" strike="noStrike" cap="none" normalizeH="0" baseline="0" dirty="0" smtClean="0">
                <a:ln>
                  <a:noFill/>
                </a:ln>
                <a:solidFill>
                  <a:srgbClr val="000000"/>
                </a:solidFill>
                <a:effectLst/>
                <a:latin typeface="Arial" charset="0"/>
                <a:cs typeface="Arial" charset="0"/>
              </a:rPr>
              <a:t>. Altogether interphase takes up roughly 90% of a cell's lifespan.</a:t>
            </a:r>
            <a:endParaRPr kumimoji="0" lang="en-US" b="0" i="0" u="none" strike="noStrike" cap="none" normalizeH="0" baseline="0" dirty="0" smtClean="0">
              <a:ln>
                <a:noFill/>
              </a:ln>
              <a:solidFill>
                <a:srgbClr val="0B0080"/>
              </a:solidFill>
              <a:effectLst/>
              <a:latin typeface="Arial" charset="0"/>
              <a:cs typeface="Arial" charset="0"/>
            </a:endParaRPr>
          </a:p>
        </p:txBody>
      </p:sp>
      <p:pic>
        <p:nvPicPr>
          <p:cNvPr id="17410" name="Picture 2" descr="http://upload.wikimedia.org/wikipedia/commons/thumb/e/e0/Cell_Cycle_2-2.svg/220px-Cell_Cycle_2-2.svg.png">
            <a:hlinkClick r:id="rId2"/>
          </p:cNvPr>
          <p:cNvPicPr>
            <a:picLocks noChangeAspect="1" noChangeArrowheads="1"/>
          </p:cNvPicPr>
          <p:nvPr/>
        </p:nvPicPr>
        <p:blipFill>
          <a:blip r:embed="rId10"/>
          <a:srcRect/>
          <a:stretch>
            <a:fillRect/>
          </a:stretch>
        </p:blipFill>
        <p:spPr bwMode="auto">
          <a:xfrm>
            <a:off x="6629400" y="5257800"/>
            <a:ext cx="2100582" cy="1447800"/>
          </a:xfrm>
          <a:prstGeom prst="rect">
            <a:avLst/>
          </a:prstGeom>
          <a:noFill/>
        </p:spPr>
      </p:pic>
      <p:pic>
        <p:nvPicPr>
          <p:cNvPr id="17411" name="Picture 3" descr="http://bits.wikimedia.org/static-1.20wmf6/skins/common/images/magnify-clip.png">
            <a:hlinkClick r:id="rId2" tooltip="Enlarge"/>
          </p:cNvPr>
          <p:cNvPicPr>
            <a:picLocks noChangeAspect="1" noChangeArrowheads="1"/>
          </p:cNvPicPr>
          <p:nvPr/>
        </p:nvPicPr>
        <p:blipFill>
          <a:blip r:embed="rId11"/>
          <a:srcRect/>
          <a:stretch>
            <a:fillRect/>
          </a:stretch>
        </p:blipFill>
        <p:spPr bwMode="auto">
          <a:xfrm>
            <a:off x="28575" y="7938"/>
            <a:ext cx="142875" cy="10477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5693866"/>
          </a:xfrm>
          <a:prstGeom prst="rect">
            <a:avLst/>
          </a:prstGeom>
        </p:spPr>
        <p:txBody>
          <a:bodyPr wrap="square">
            <a:spAutoFit/>
          </a:bodyPr>
          <a:lstStyle/>
          <a:p>
            <a:r>
              <a:rPr lang="en-US" sz="2800" b="1" dirty="0"/>
              <a:t>Phases</a:t>
            </a:r>
          </a:p>
          <a:p>
            <a:r>
              <a:rPr lang="en-US" sz="2800" dirty="0"/>
              <a:t>The cell cycle consists of four </a:t>
            </a:r>
            <a:r>
              <a:rPr lang="en-US" sz="2800" dirty="0" smtClean="0"/>
              <a:t>distinct phases</a:t>
            </a:r>
            <a:r>
              <a:rPr lang="en-US" sz="2800" dirty="0"/>
              <a:t>: </a:t>
            </a:r>
            <a:r>
              <a:rPr lang="en-US" sz="2800" dirty="0">
                <a:hlinkClick r:id="rId2" tooltip="G1 phase"/>
              </a:rPr>
              <a:t>G</a:t>
            </a:r>
            <a:r>
              <a:rPr lang="en-US" sz="2800" baseline="-25000" dirty="0">
                <a:hlinkClick r:id="rId2" tooltip="G1 phase"/>
              </a:rPr>
              <a:t>1</a:t>
            </a:r>
            <a:r>
              <a:rPr lang="en-US" sz="2800" dirty="0">
                <a:hlinkClick r:id="rId2" tooltip="G1 phase"/>
              </a:rPr>
              <a:t> phase</a:t>
            </a:r>
            <a:r>
              <a:rPr lang="en-US" sz="2800" dirty="0"/>
              <a:t>, </a:t>
            </a:r>
            <a:r>
              <a:rPr lang="en-US" sz="2800" dirty="0" smtClean="0"/>
              <a:t>S </a:t>
            </a:r>
            <a:r>
              <a:rPr lang="en-US" sz="2800" dirty="0" smtClean="0">
                <a:hlinkClick r:id="rId3" tooltip="S phase"/>
              </a:rPr>
              <a:t>phase</a:t>
            </a:r>
            <a:r>
              <a:rPr lang="en-US" sz="2800" dirty="0"/>
              <a:t> </a:t>
            </a:r>
            <a:r>
              <a:rPr lang="en-US" sz="2800" dirty="0" smtClean="0"/>
              <a:t>  (</a:t>
            </a:r>
            <a:r>
              <a:rPr lang="en-US" sz="2800" dirty="0"/>
              <a:t>synthesis</a:t>
            </a:r>
            <a:r>
              <a:rPr lang="en-US" sz="2800" dirty="0" smtClean="0"/>
              <a:t>),</a:t>
            </a:r>
            <a:r>
              <a:rPr lang="en-US" sz="2800" dirty="0"/>
              <a:t> </a:t>
            </a:r>
            <a:r>
              <a:rPr lang="en-US" sz="2800" dirty="0">
                <a:hlinkClick r:id="rId4" tooltip="G2 phase"/>
              </a:rPr>
              <a:t>G</a:t>
            </a:r>
            <a:r>
              <a:rPr lang="en-US" sz="2800" baseline="-25000" dirty="0">
                <a:hlinkClick r:id="rId4" tooltip="G2 phase"/>
              </a:rPr>
              <a:t>2</a:t>
            </a:r>
            <a:r>
              <a:rPr lang="en-US" sz="2800" dirty="0">
                <a:hlinkClick r:id="rId4" tooltip="G2 phase"/>
              </a:rPr>
              <a:t> phase</a:t>
            </a:r>
            <a:r>
              <a:rPr lang="en-US" sz="2800" dirty="0"/>
              <a:t> (collectively known as </a:t>
            </a:r>
            <a:r>
              <a:rPr lang="en-US" sz="2800" dirty="0" smtClean="0">
                <a:hlinkClick r:id="rId5" tooltip="Interphase"/>
              </a:rPr>
              <a:t>interphase</a:t>
            </a:r>
            <a:endParaRPr lang="en-US" sz="2800" dirty="0" smtClean="0"/>
          </a:p>
          <a:p>
            <a:r>
              <a:rPr lang="en-US" sz="2800" dirty="0" smtClean="0"/>
              <a:t>and</a:t>
            </a:r>
            <a:r>
              <a:rPr lang="en-US" sz="2800" dirty="0"/>
              <a:t> </a:t>
            </a:r>
            <a:r>
              <a:rPr lang="en-US" sz="2800" dirty="0" smtClean="0"/>
              <a:t> </a:t>
            </a:r>
            <a:r>
              <a:rPr lang="en-US" sz="2800" dirty="0" smtClean="0">
                <a:hlinkClick r:id="rId6" tooltip="Mitosis"/>
              </a:rPr>
              <a:t>M </a:t>
            </a:r>
            <a:r>
              <a:rPr lang="en-US" sz="2800" dirty="0">
                <a:hlinkClick r:id="rId6" tooltip="Mitosis"/>
              </a:rPr>
              <a:t>phase</a:t>
            </a:r>
            <a:r>
              <a:rPr lang="en-US" sz="2800" dirty="0"/>
              <a:t> (mitosis</a:t>
            </a:r>
            <a:r>
              <a:rPr lang="en-US" sz="2800" dirty="0" smtClean="0"/>
              <a:t>).</a:t>
            </a:r>
          </a:p>
          <a:p>
            <a:r>
              <a:rPr lang="en-US" sz="2800" dirty="0" smtClean="0"/>
              <a:t> *M </a:t>
            </a:r>
            <a:r>
              <a:rPr lang="en-US" sz="2800" dirty="0"/>
              <a:t>phase is itself composed of two tightly coupled processes: mitosis, in which the cell's </a:t>
            </a:r>
            <a:r>
              <a:rPr lang="en-US" sz="2800" dirty="0">
                <a:hlinkClick r:id="rId7" tooltip="Chromosomes"/>
              </a:rPr>
              <a:t>chromosomes</a:t>
            </a:r>
            <a:r>
              <a:rPr lang="en-US" sz="2800" dirty="0"/>
              <a:t> are divided between the two sister cells, and </a:t>
            </a:r>
            <a:r>
              <a:rPr lang="en-US" sz="2800" dirty="0">
                <a:hlinkClick r:id="rId8" tooltip="Cytokinesis"/>
              </a:rPr>
              <a:t>cytokinesis</a:t>
            </a:r>
            <a:r>
              <a:rPr lang="en-US" sz="2800" dirty="0"/>
              <a:t>, in which the cell's </a:t>
            </a:r>
            <a:r>
              <a:rPr lang="en-US" sz="2800" dirty="0">
                <a:hlinkClick r:id="rId9" tooltip="Cytoplasm"/>
              </a:rPr>
              <a:t>cytoplasm</a:t>
            </a:r>
            <a:r>
              <a:rPr lang="en-US" sz="2800" dirty="0"/>
              <a:t> divides in half forming distinct cells</a:t>
            </a:r>
            <a:r>
              <a:rPr lang="en-US" sz="2800" dirty="0" smtClean="0"/>
              <a:t>.</a:t>
            </a:r>
          </a:p>
          <a:p>
            <a:pPr>
              <a:buFont typeface="Arial" charset="0"/>
              <a:buChar char="•"/>
            </a:pPr>
            <a:r>
              <a:rPr lang="en-US" sz="2800" dirty="0" smtClean="0"/>
              <a:t>Activation </a:t>
            </a:r>
            <a:r>
              <a:rPr lang="en-US" sz="2800" dirty="0"/>
              <a:t>of each phase is dependent on the proper progression and completion of the previous one. </a:t>
            </a:r>
            <a:endParaRPr lang="en-US" sz="2800" dirty="0" smtClean="0"/>
          </a:p>
          <a:p>
            <a:pPr>
              <a:buFont typeface="Arial" charset="0"/>
              <a:buChar char="•"/>
            </a:pPr>
            <a:r>
              <a:rPr lang="en-US" sz="2800" dirty="0"/>
              <a:t>*</a:t>
            </a:r>
            <a:r>
              <a:rPr lang="en-US" sz="2800" dirty="0" smtClean="0"/>
              <a:t>Cells </a:t>
            </a:r>
            <a:r>
              <a:rPr lang="en-US" sz="2800" dirty="0"/>
              <a:t>that have temporarily or reversibly stopped dividing are said to have entered a state of quiescence called </a:t>
            </a:r>
            <a:r>
              <a:rPr lang="en-US" sz="2800" dirty="0">
                <a:hlinkClick r:id="rId10" tooltip="G0 phase"/>
              </a:rPr>
              <a:t>G</a:t>
            </a:r>
            <a:r>
              <a:rPr lang="en-US" sz="2800" baseline="-25000" dirty="0">
                <a:hlinkClick r:id="rId10" tooltip="G0 phase"/>
              </a:rPr>
              <a:t>0</a:t>
            </a:r>
            <a:r>
              <a:rPr lang="en-US" sz="2800" dirty="0">
                <a:hlinkClick r:id="rId10" tooltip="G0 phase"/>
              </a:rPr>
              <a:t> phase</a:t>
            </a:r>
            <a:r>
              <a:rPr lang="en-US" sz="2800" dirty="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e/e0/Cell_Cycle_2-2.svg/300px-Cell_Cycle_2-2.svg.png"/>
          <p:cNvPicPr>
            <a:picLocks noChangeAspect="1" noChangeArrowheads="1"/>
          </p:cNvPicPr>
          <p:nvPr/>
        </p:nvPicPr>
        <p:blipFill>
          <a:blip r:embed="rId2"/>
          <a:srcRect/>
          <a:stretch>
            <a:fillRect/>
          </a:stretch>
        </p:blipFill>
        <p:spPr bwMode="auto">
          <a:xfrm>
            <a:off x="304800" y="228600"/>
            <a:ext cx="8153400" cy="6248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228600"/>
          <a:ext cx="8763000" cy="6203656"/>
        </p:xfrm>
        <a:graphic>
          <a:graphicData uri="http://schemas.openxmlformats.org/drawingml/2006/table">
            <a:tbl>
              <a:tblPr/>
              <a:tblGrid>
                <a:gridCol w="1832264"/>
                <a:gridCol w="1035627"/>
                <a:gridCol w="1115291"/>
                <a:gridCol w="4779818"/>
              </a:tblGrid>
              <a:tr h="1101482">
                <a:tc>
                  <a:txBody>
                    <a:bodyPr/>
                    <a:lstStyle/>
                    <a:p>
                      <a:pPr algn="ctr"/>
                      <a:r>
                        <a:rPr lang="en-US" sz="1600" dirty="0"/>
                        <a:t>State</a:t>
                      </a:r>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n-US" sz="1600" dirty="0"/>
                        <a:t>Description</a:t>
                      </a:r>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n-US" sz="1600" dirty="0"/>
                        <a:t>Abbreviation</a:t>
                      </a:r>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endParaRPr lang="en-US" sz="1200" dirty="0"/>
                    </a:p>
                  </a:txBody>
                  <a:tcPr marL="20841" marR="20841" marT="10421" marB="10421">
                    <a:lnL w="9525" cap="flat" cmpd="sng" algn="ctr">
                      <a:solidFill>
                        <a:srgbClr val="AAAAAA"/>
                      </a:solidFill>
                      <a:prstDash val="solid"/>
                      <a:round/>
                      <a:headEnd type="none" w="med" len="med"/>
                      <a:tailEnd type="none" w="med" len="med"/>
                    </a:lnL>
                    <a:lnB w="9525" cap="flat" cmpd="sng" algn="ctr">
                      <a:solidFill>
                        <a:srgbClr val="AAAAAA"/>
                      </a:solidFill>
                      <a:prstDash val="solid"/>
                      <a:round/>
                      <a:headEnd type="none" w="med" len="med"/>
                      <a:tailEnd type="none" w="med" len="med"/>
                    </a:lnB>
                  </a:tcPr>
                </a:tc>
              </a:tr>
              <a:tr h="1247265">
                <a:tc>
                  <a:txBody>
                    <a:bodyPr/>
                    <a:lstStyle/>
                    <a:p>
                      <a:pPr algn="ctr"/>
                      <a:r>
                        <a:rPr lang="en-US" sz="1600"/>
                        <a:t>quiescent/</a:t>
                      </a:r>
                      <a:br>
                        <a:rPr lang="en-US" sz="1600"/>
                      </a:br>
                      <a:r>
                        <a:rPr lang="en-US" sz="1600"/>
                        <a:t>senescent</a:t>
                      </a:r>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ctr"/>
                      <a:r>
                        <a:rPr lang="en-US" sz="1600" u="none" strike="noStrike">
                          <a:solidFill>
                            <a:srgbClr val="0B0080"/>
                          </a:solidFill>
                          <a:hlinkClick r:id="rId2" tooltip="G0 phase"/>
                        </a:rPr>
                        <a:t>Gap 0</a:t>
                      </a:r>
                      <a:endParaRPr lang="en-US" sz="1600"/>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ctr"/>
                      <a:r>
                        <a:rPr lang="en-US" sz="1600" b="1" dirty="0"/>
                        <a:t>G</a:t>
                      </a:r>
                      <a:r>
                        <a:rPr lang="en-US" sz="1600" b="1" baseline="-25000" dirty="0"/>
                        <a:t>0</a:t>
                      </a:r>
                      <a:endParaRPr lang="en-US" sz="1600" dirty="0"/>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ctr"/>
                      <a:r>
                        <a:rPr lang="en-US" sz="1400" dirty="0"/>
                        <a:t>A resting phase where the cell has left the cycle and has stopped dividing.</a:t>
                      </a:r>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623053">
                <a:tc rowSpan="3">
                  <a:txBody>
                    <a:bodyPr/>
                    <a:lstStyle/>
                    <a:p>
                      <a:pPr algn="ctr"/>
                      <a:r>
                        <a:rPr lang="en-US" sz="1600" u="none" strike="noStrike">
                          <a:solidFill>
                            <a:srgbClr val="0B0080"/>
                          </a:solidFill>
                          <a:hlinkClick r:id="rId3" tooltip="Interphase"/>
                        </a:rPr>
                        <a:t>Interphase</a:t>
                      </a:r>
                      <a:endParaRPr lang="en-US" sz="1600"/>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ctr"/>
                      <a:r>
                        <a:rPr lang="en-US" sz="1600" u="none" strike="noStrike">
                          <a:solidFill>
                            <a:srgbClr val="0B0080"/>
                          </a:solidFill>
                          <a:hlinkClick r:id="rId4" tooltip="G1 phase"/>
                        </a:rPr>
                        <a:t>Gap 1</a:t>
                      </a:r>
                      <a:endParaRPr lang="en-US" sz="1600"/>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ctr"/>
                      <a:r>
                        <a:rPr lang="en-US" sz="1600" b="1" dirty="0"/>
                        <a:t>G</a:t>
                      </a:r>
                      <a:r>
                        <a:rPr lang="en-US" sz="1600" b="1" baseline="-25000" dirty="0"/>
                        <a:t>1</a:t>
                      </a:r>
                      <a:endParaRPr lang="en-US" sz="1600" dirty="0"/>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ctr"/>
                      <a:r>
                        <a:rPr lang="en-US" sz="1400" dirty="0"/>
                        <a:t>Cells increase in size in Gap 1. The</a:t>
                      </a:r>
                      <a:r>
                        <a:rPr lang="en-US" sz="1400" i="1" u="none" strike="noStrike" dirty="0">
                          <a:solidFill>
                            <a:srgbClr val="0B0080"/>
                          </a:solidFill>
                          <a:hlinkClick r:id="rId5" tooltip="Cell cycle checkpoint"/>
                        </a:rPr>
                        <a:t>G</a:t>
                      </a:r>
                      <a:r>
                        <a:rPr lang="en-US" sz="1400" i="1" u="none" strike="noStrike" baseline="-25000" dirty="0">
                          <a:solidFill>
                            <a:srgbClr val="0B0080"/>
                          </a:solidFill>
                          <a:hlinkClick r:id="rId5" tooltip="Cell cycle checkpoint"/>
                        </a:rPr>
                        <a:t>1</a:t>
                      </a:r>
                      <a:r>
                        <a:rPr lang="en-US" sz="1400" i="1" u="none" strike="noStrike" dirty="0">
                          <a:solidFill>
                            <a:srgbClr val="0B0080"/>
                          </a:solidFill>
                          <a:hlinkClick r:id="rId5" tooltip="Cell cycle checkpoint"/>
                        </a:rPr>
                        <a:t> checkpoint</a:t>
                      </a:r>
                      <a:r>
                        <a:rPr lang="en-US" sz="1400" dirty="0"/>
                        <a:t> control mechanism ensures that everything is ready </a:t>
                      </a:r>
                      <a:r>
                        <a:rPr lang="en-US" sz="1400" dirty="0" smtClean="0"/>
                        <a:t>for </a:t>
                      </a:r>
                      <a:r>
                        <a:rPr lang="en-US" sz="1400" u="none" strike="noStrike" dirty="0" smtClean="0">
                          <a:solidFill>
                            <a:srgbClr val="0B0080"/>
                          </a:solidFill>
                          <a:hlinkClick r:id="rId6" tooltip="DNA"/>
                        </a:rPr>
                        <a:t>DNA</a:t>
                      </a:r>
                      <a:r>
                        <a:rPr lang="en-US" sz="1400" dirty="0"/>
                        <a:t> synthesis.</a:t>
                      </a:r>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609600">
                <a:tc vMerge="1">
                  <a:txBody>
                    <a:bodyPr/>
                    <a:lstStyle/>
                    <a:p>
                      <a:endParaRPr lang="en-US"/>
                    </a:p>
                  </a:txBody>
                  <a:tcPr/>
                </a:tc>
                <a:tc>
                  <a:txBody>
                    <a:bodyPr/>
                    <a:lstStyle/>
                    <a:p>
                      <a:pPr algn="ctr"/>
                      <a:r>
                        <a:rPr lang="en-US" sz="1600" u="none" strike="noStrike">
                          <a:solidFill>
                            <a:srgbClr val="0B0080"/>
                          </a:solidFill>
                          <a:hlinkClick r:id="rId7" tooltip="S phase"/>
                        </a:rPr>
                        <a:t>Synthesis</a:t>
                      </a:r>
                      <a:endParaRPr lang="en-US" sz="1600"/>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ctr"/>
                      <a:r>
                        <a:rPr lang="en-US" sz="1600" b="1" dirty="0"/>
                        <a:t>S</a:t>
                      </a:r>
                      <a:endParaRPr lang="en-US" sz="1600" dirty="0"/>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ctr"/>
                      <a:r>
                        <a:rPr lang="en-US" sz="1400" u="sng" dirty="0">
                          <a:solidFill>
                            <a:srgbClr val="0B0080"/>
                          </a:solidFill>
                          <a:hlinkClick r:id="rId8" tooltip="DNA replication"/>
                        </a:rPr>
                        <a:t>DNA replication</a:t>
                      </a:r>
                      <a:r>
                        <a:rPr lang="en-US" sz="1400" dirty="0"/>
                        <a:t> occurs during this phase.</a:t>
                      </a:r>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927392">
                <a:tc vMerge="1">
                  <a:txBody>
                    <a:bodyPr/>
                    <a:lstStyle/>
                    <a:p>
                      <a:endParaRPr lang="en-US"/>
                    </a:p>
                  </a:txBody>
                  <a:tcPr/>
                </a:tc>
                <a:tc>
                  <a:txBody>
                    <a:bodyPr/>
                    <a:lstStyle/>
                    <a:p>
                      <a:pPr algn="ctr"/>
                      <a:r>
                        <a:rPr lang="en-US" sz="1600" u="none" strike="noStrike" dirty="0">
                          <a:solidFill>
                            <a:srgbClr val="0B0080"/>
                          </a:solidFill>
                          <a:hlinkClick r:id="rId9" tooltip="G2 phase"/>
                        </a:rPr>
                        <a:t>Gap 2</a:t>
                      </a:r>
                      <a:endParaRPr lang="en-US" sz="1600" dirty="0"/>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ctr"/>
                      <a:r>
                        <a:rPr lang="en-US" sz="1600" b="1" dirty="0"/>
                        <a:t>G</a:t>
                      </a:r>
                      <a:r>
                        <a:rPr lang="en-US" sz="1600" b="1" baseline="-25000" dirty="0"/>
                        <a:t>2</a:t>
                      </a:r>
                      <a:endParaRPr lang="en-US" sz="1600" dirty="0"/>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ctr"/>
                      <a:r>
                        <a:rPr lang="en-US" sz="1400" dirty="0"/>
                        <a:t>During the gap between DNA synthesis and mitosis, the cell will continue to grow. The </a:t>
                      </a:r>
                      <a:r>
                        <a:rPr lang="en-US" sz="1400" i="1" u="none" strike="noStrike" dirty="0">
                          <a:solidFill>
                            <a:srgbClr val="0B0080"/>
                          </a:solidFill>
                          <a:hlinkClick r:id="rId5" tooltip="Cell cycle checkpoint"/>
                        </a:rPr>
                        <a:t>G</a:t>
                      </a:r>
                      <a:r>
                        <a:rPr lang="en-US" sz="1400" i="1" u="none" strike="noStrike" baseline="-25000" dirty="0">
                          <a:solidFill>
                            <a:srgbClr val="0B0080"/>
                          </a:solidFill>
                          <a:hlinkClick r:id="rId5" tooltip="Cell cycle checkpoint"/>
                        </a:rPr>
                        <a:t>2</a:t>
                      </a:r>
                      <a:r>
                        <a:rPr lang="en-US" sz="1400" i="1" u="none" strike="noStrike" dirty="0">
                          <a:solidFill>
                            <a:srgbClr val="0B0080"/>
                          </a:solidFill>
                          <a:hlinkClick r:id="rId5" tooltip="Cell cycle checkpoint"/>
                        </a:rPr>
                        <a:t> </a:t>
                      </a:r>
                      <a:r>
                        <a:rPr lang="en-US" sz="1400" i="1" u="none" strike="noStrike" dirty="0" smtClean="0">
                          <a:solidFill>
                            <a:srgbClr val="0B0080"/>
                          </a:solidFill>
                          <a:hlinkClick r:id="rId5" tooltip="Cell cycle checkpoint"/>
                        </a:rPr>
                        <a:t>checkpoint</a:t>
                      </a:r>
                      <a:r>
                        <a:rPr lang="en-US" sz="1400" i="1" u="none" strike="noStrike" dirty="0" smtClean="0">
                          <a:solidFill>
                            <a:srgbClr val="0B0080"/>
                          </a:solidFill>
                        </a:rPr>
                        <a:t> </a:t>
                      </a:r>
                      <a:r>
                        <a:rPr lang="en-US" sz="1400" dirty="0" smtClean="0"/>
                        <a:t>control </a:t>
                      </a:r>
                      <a:r>
                        <a:rPr lang="en-US" sz="1400" dirty="0"/>
                        <a:t>mechanism ensures that everything is ready to enter the M (mitosis) phase and divide.</a:t>
                      </a:r>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1694864">
                <a:tc>
                  <a:txBody>
                    <a:bodyPr/>
                    <a:lstStyle/>
                    <a:p>
                      <a:pPr algn="ctr"/>
                      <a:r>
                        <a:rPr lang="en-US" sz="1600" u="none" strike="noStrike">
                          <a:solidFill>
                            <a:srgbClr val="0B0080"/>
                          </a:solidFill>
                          <a:hlinkClick r:id="rId10" tooltip="Cell division"/>
                        </a:rPr>
                        <a:t>Cell division</a:t>
                      </a:r>
                      <a:endParaRPr lang="en-US" sz="1600"/>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ctr"/>
                      <a:r>
                        <a:rPr lang="en-US" sz="1600" u="none" strike="noStrike" dirty="0">
                          <a:solidFill>
                            <a:srgbClr val="0B0080"/>
                          </a:solidFill>
                          <a:hlinkClick r:id="rId11" tooltip="Mitosis"/>
                        </a:rPr>
                        <a:t>Mitosis</a:t>
                      </a:r>
                      <a:endParaRPr lang="en-US" sz="1600" dirty="0"/>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ctr"/>
                      <a:r>
                        <a:rPr lang="en-US" sz="1600" b="1" dirty="0"/>
                        <a:t>M</a:t>
                      </a:r>
                      <a:endParaRPr lang="en-US" sz="1600" dirty="0"/>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algn="ctr"/>
                      <a:r>
                        <a:rPr lang="en-US" sz="1400" dirty="0"/>
                        <a:t>Cell growth stops at this stage and cellular energy is focused on the orderly division into two daughter cells. A checkpoint in the middle of mitosis (</a:t>
                      </a:r>
                      <a:r>
                        <a:rPr lang="en-US" sz="1400" i="1" u="none" strike="noStrike" dirty="0">
                          <a:solidFill>
                            <a:srgbClr val="0B0080"/>
                          </a:solidFill>
                          <a:hlinkClick r:id="rId5" tooltip="Cell cycle checkpoint"/>
                        </a:rPr>
                        <a:t>Metaphase Checkpoint</a:t>
                      </a:r>
                      <a:r>
                        <a:rPr lang="en-US" sz="1400" dirty="0"/>
                        <a:t>) ensures that the cell is ready to complete cell division.</a:t>
                      </a:r>
                    </a:p>
                  </a:txBody>
                  <a:tcPr marL="20841" marR="20841" marT="10421" marB="10421"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6186309"/>
          </a:xfrm>
          <a:prstGeom prst="rect">
            <a:avLst/>
          </a:prstGeom>
        </p:spPr>
        <p:txBody>
          <a:bodyPr wrap="square">
            <a:spAutoFit/>
          </a:bodyPr>
          <a:lstStyle/>
          <a:p>
            <a:r>
              <a:rPr lang="en-US" sz="4400" dirty="0"/>
              <a:t>After cell division, each of the daughter cells begin the </a:t>
            </a:r>
            <a:r>
              <a:rPr lang="en-US" sz="4400" dirty="0">
                <a:hlinkClick r:id="rId2" tooltip="Interphase"/>
              </a:rPr>
              <a:t>interphase</a:t>
            </a:r>
            <a:r>
              <a:rPr lang="en-US" sz="4400" dirty="0"/>
              <a:t> of a new cycle. Although the various stages of interphase are not usually morphologically distinguishable, each phase of the cell cycle has a distinct set of specialized biochemical processes that prepare the cell for initiation of cell division.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google.co.in/url?source=imglanding&amp;ct=img&amp;q=http://www.becomehealthynow.com/images/organs/cells/nucleus.jpg&amp;sa=X&amp;ei=vZL_T5mzEZDorQfZoJmaBg&amp;ved=0CAsQ8wc&amp;usg=AFQjCNFzPnIaR7358e0q31RyM4CBBqUcPg"/>
          <p:cNvPicPr>
            <a:picLocks noChangeAspect="1" noChangeArrowheads="1"/>
          </p:cNvPicPr>
          <p:nvPr/>
        </p:nvPicPr>
        <p:blipFill>
          <a:blip r:embed="rId2"/>
          <a:srcRect/>
          <a:stretch>
            <a:fillRect/>
          </a:stretch>
        </p:blipFill>
        <p:spPr bwMode="auto">
          <a:xfrm>
            <a:off x="381000" y="457200"/>
            <a:ext cx="8305800" cy="6096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robertlfurler.com/wp-content/uploads/2012/01/cell_cycle.jpg"/>
          <p:cNvPicPr>
            <a:picLocks noChangeAspect="1" noChangeArrowheads="1"/>
          </p:cNvPicPr>
          <p:nvPr/>
        </p:nvPicPr>
        <p:blipFill>
          <a:blip r:embed="rId2"/>
          <a:srcRect/>
          <a:stretch>
            <a:fillRect/>
          </a:stretch>
        </p:blipFill>
        <p:spPr bwMode="auto">
          <a:xfrm>
            <a:off x="304800" y="0"/>
            <a:ext cx="8382000" cy="68580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72"/>
            <a:ext cx="9144000" cy="6986528"/>
          </a:xfrm>
          <a:prstGeom prst="rect">
            <a:avLst/>
          </a:prstGeom>
        </p:spPr>
        <p:txBody>
          <a:bodyPr wrap="square">
            <a:spAutoFit/>
          </a:bodyPr>
          <a:lstStyle/>
          <a:p>
            <a:r>
              <a:rPr lang="en-US" sz="3200" b="1" dirty="0"/>
              <a:t>Resting (G</a:t>
            </a:r>
            <a:r>
              <a:rPr lang="en-US" sz="3200" b="1" baseline="-25000" dirty="0"/>
              <a:t>0</a:t>
            </a:r>
            <a:r>
              <a:rPr lang="en-US" sz="3200" b="1" dirty="0"/>
              <a:t> phase)</a:t>
            </a:r>
          </a:p>
          <a:p>
            <a:r>
              <a:rPr lang="en-US" sz="3200" dirty="0"/>
              <a:t>The term "post-mitotic" is sometimes used to refer to both </a:t>
            </a:r>
            <a:r>
              <a:rPr lang="en-US" sz="3200" dirty="0">
                <a:hlinkClick r:id="rId2" tooltip="G0 phase"/>
              </a:rPr>
              <a:t>quiescent</a:t>
            </a:r>
            <a:r>
              <a:rPr lang="en-US" sz="3200" dirty="0"/>
              <a:t> and </a:t>
            </a:r>
            <a:r>
              <a:rPr lang="en-US" sz="3200" u="sng" dirty="0">
                <a:hlinkClick r:id="rId3" tooltip="Senescence"/>
              </a:rPr>
              <a:t>senescent</a:t>
            </a:r>
            <a:r>
              <a:rPr lang="en-US" sz="3200" dirty="0"/>
              <a:t> cells. Nonproliferative cells in </a:t>
            </a:r>
            <a:r>
              <a:rPr lang="en-US" sz="3200" dirty="0" smtClean="0"/>
              <a:t>multicellular </a:t>
            </a:r>
            <a:r>
              <a:rPr lang="en-US" sz="3200" dirty="0" smtClean="0">
                <a:hlinkClick r:id="rId4" tooltip="Eukaryote"/>
              </a:rPr>
              <a:t>eukaryotes</a:t>
            </a:r>
            <a:r>
              <a:rPr lang="en-US" sz="3200" dirty="0"/>
              <a:t> generally enter the quiescent G</a:t>
            </a:r>
            <a:r>
              <a:rPr lang="en-US" sz="3200" baseline="-25000" dirty="0"/>
              <a:t>0</a:t>
            </a:r>
            <a:r>
              <a:rPr lang="en-US" sz="3200" dirty="0"/>
              <a:t> state from G</a:t>
            </a:r>
            <a:r>
              <a:rPr lang="en-US" sz="3200" baseline="-25000" dirty="0"/>
              <a:t>1</a:t>
            </a:r>
            <a:r>
              <a:rPr lang="en-US" sz="3200" dirty="0"/>
              <a:t> and may remain quiescent for long periods of time, possibly indefinitely (as is often the case for </a:t>
            </a:r>
            <a:r>
              <a:rPr lang="en-US" sz="3200" dirty="0">
                <a:hlinkClick r:id="rId5" tooltip="Neuron"/>
              </a:rPr>
              <a:t>neurons</a:t>
            </a:r>
            <a:r>
              <a:rPr lang="en-US" sz="3200" dirty="0"/>
              <a:t>). This is very common for cells that are fully </a:t>
            </a:r>
            <a:r>
              <a:rPr lang="en-US" sz="3200" dirty="0">
                <a:hlinkClick r:id="rId6" tooltip="Cellular differentiation"/>
              </a:rPr>
              <a:t>differentiated</a:t>
            </a:r>
            <a:r>
              <a:rPr lang="en-US" sz="3200" dirty="0"/>
              <a:t>. Cellular senescence occurs in response to DNA damage or degradation that would make a cell's progeny nonviable; it is often a biochemical reaction; division of such a cell could, for example, become cancerous. Some cells enter the g0 phase </a:t>
            </a:r>
            <a:r>
              <a:rPr lang="en-US" sz="3200" dirty="0" smtClean="0"/>
              <a:t>semi-</a:t>
            </a:r>
            <a:r>
              <a:rPr lang="en-US" sz="3200" dirty="0" err="1" smtClean="0"/>
              <a:t>permanentally</a:t>
            </a:r>
            <a:r>
              <a:rPr lang="en-US" sz="3200" dirty="0" smtClean="0"/>
              <a:t> </a:t>
            </a:r>
            <a:r>
              <a:rPr lang="en-US" sz="3200" dirty="0"/>
              <a:t>e.g., some liver and kidney cells.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r>
              <a:rPr lang="en-US" sz="3600" b="1" dirty="0"/>
              <a:t>Interphase</a:t>
            </a:r>
          </a:p>
          <a:p>
            <a:r>
              <a:rPr lang="en-US" sz="3600" dirty="0"/>
              <a:t>Before a cell can enter cell division, it needs to take in nutrients. All of the preparations are done during the interphase. Interphase proceeds in three stages, G1, S, and G2. Cell division operates in a cycle. Therefore, interphase is preceded by the previous cycle of mitosis and cytokinesis. Interphase is also known as preparatory phase, in this stage nucleus and cytosol division does not </a:t>
            </a:r>
            <a:r>
              <a:rPr lang="en-US" sz="3600" dirty="0" err="1"/>
              <a:t>occur.The</a:t>
            </a:r>
            <a:r>
              <a:rPr lang="en-US" sz="3600" dirty="0"/>
              <a:t> cell prepares to divide.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47864"/>
          </a:xfrm>
          <a:prstGeom prst="rect">
            <a:avLst/>
          </a:prstGeom>
        </p:spPr>
        <p:txBody>
          <a:bodyPr wrap="square">
            <a:spAutoFit/>
          </a:bodyPr>
          <a:lstStyle/>
          <a:p>
            <a:r>
              <a:rPr lang="en-US" sz="4000" b="1" dirty="0" smtClean="0"/>
              <a:t>G</a:t>
            </a:r>
            <a:r>
              <a:rPr lang="en-US" sz="4000" b="1" baseline="-25000" dirty="0" smtClean="0"/>
              <a:t>2</a:t>
            </a:r>
            <a:r>
              <a:rPr lang="en-US" sz="4000" b="1" dirty="0" smtClean="0"/>
              <a:t> phase</a:t>
            </a:r>
          </a:p>
          <a:p>
            <a:r>
              <a:rPr lang="en-US" sz="4000" dirty="0" smtClean="0"/>
              <a:t>The cell then enters the </a:t>
            </a:r>
            <a:r>
              <a:rPr lang="en-US" sz="4000" u="sng" dirty="0" smtClean="0">
                <a:hlinkClick r:id="rId2" tooltip="G2 phase"/>
              </a:rPr>
              <a:t>G</a:t>
            </a:r>
            <a:r>
              <a:rPr lang="en-US" sz="4000" u="sng" baseline="-25000" dirty="0" smtClean="0">
                <a:hlinkClick r:id="rId2" tooltip="G2 phase"/>
              </a:rPr>
              <a:t>2</a:t>
            </a:r>
            <a:r>
              <a:rPr lang="en-US" sz="4000" u="sng" dirty="0" smtClean="0">
                <a:hlinkClick r:id="rId2" tooltip="G2 phase"/>
              </a:rPr>
              <a:t> phase</a:t>
            </a:r>
            <a:r>
              <a:rPr lang="en-US" sz="4000" dirty="0" smtClean="0"/>
              <a:t>, which lasts until the cell enters mitosis.</a:t>
            </a:r>
          </a:p>
          <a:p>
            <a:r>
              <a:rPr lang="en-US" sz="4000" dirty="0" smtClean="0"/>
              <a:t>* Again, significant biosynthesis occurs during this phase, mainly involving the production of </a:t>
            </a:r>
            <a:r>
              <a:rPr lang="en-US" sz="4000" dirty="0" smtClean="0">
                <a:hlinkClick r:id="rId3" tooltip="Microtubule"/>
              </a:rPr>
              <a:t>microtubules</a:t>
            </a:r>
            <a:r>
              <a:rPr lang="en-US" sz="4000" dirty="0" smtClean="0"/>
              <a:t>, which are required during the process of mitosis. *Inhibition of protein synthesis during G</a:t>
            </a:r>
            <a:r>
              <a:rPr lang="en-US" sz="4000" baseline="-25000" dirty="0" smtClean="0"/>
              <a:t>2</a:t>
            </a:r>
            <a:r>
              <a:rPr lang="en-US" sz="4000" dirty="0" smtClean="0"/>
              <a:t> phase prevents the cell from undergoing mitosis.</a:t>
            </a:r>
            <a:endParaRPr lang="en-US" sz="4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learninglab.co.uk/headstart/images/cycle1a.jpg"/>
          <p:cNvPicPr>
            <a:picLocks noChangeAspect="1" noChangeArrowheads="1"/>
          </p:cNvPicPr>
          <p:nvPr/>
        </p:nvPicPr>
        <p:blipFill>
          <a:blip r:embed="rId2"/>
          <a:srcRect/>
          <a:stretch>
            <a:fillRect/>
          </a:stretch>
        </p:blipFill>
        <p:spPr bwMode="auto">
          <a:xfrm>
            <a:off x="152400" y="228600"/>
            <a:ext cx="8991600" cy="63246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scientopia.org/img-archive/scicurious/img_862.png"/>
          <p:cNvPicPr>
            <a:picLocks noChangeAspect="1" noChangeArrowheads="1"/>
          </p:cNvPicPr>
          <p:nvPr/>
        </p:nvPicPr>
        <p:blipFill>
          <a:blip r:embed="rId2"/>
          <a:srcRect/>
          <a:stretch>
            <a:fillRect/>
          </a:stretch>
        </p:blipFill>
        <p:spPr bwMode="auto">
          <a:xfrm>
            <a:off x="152400" y="228600"/>
            <a:ext cx="8991600" cy="64008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e2geneticswikid.wikispaces.com/file/view/CellCycle_pic.jpg/283544036/CellCycle_pic.jpg"/>
          <p:cNvPicPr>
            <a:picLocks noChangeAspect="1" noChangeArrowheads="1"/>
          </p:cNvPicPr>
          <p:nvPr/>
        </p:nvPicPr>
        <p:blipFill>
          <a:blip r:embed="rId2"/>
          <a:srcRect/>
          <a:stretch>
            <a:fillRect/>
          </a:stretch>
        </p:blipFill>
        <p:spPr bwMode="auto">
          <a:xfrm>
            <a:off x="0" y="152400"/>
            <a:ext cx="9144000" cy="67056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emc.maricopa.edu/faculty/farabee/biobk/cellcycle.gif"/>
          <p:cNvPicPr>
            <a:picLocks noChangeAspect="1" noChangeArrowheads="1"/>
          </p:cNvPicPr>
          <p:nvPr/>
        </p:nvPicPr>
        <p:blipFill>
          <a:blip r:embed="rId2"/>
          <a:srcRect/>
          <a:stretch>
            <a:fillRect/>
          </a:stretch>
        </p:blipFill>
        <p:spPr bwMode="auto">
          <a:xfrm>
            <a:off x="228600" y="304800"/>
            <a:ext cx="8686800" cy="60960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78970"/>
          </a:xfrm>
          <a:prstGeom prst="rect">
            <a:avLst/>
          </a:prstGeom>
        </p:spPr>
        <p:txBody>
          <a:bodyPr wrap="square">
            <a:spAutoFit/>
          </a:bodyPr>
          <a:lstStyle/>
          <a:p>
            <a:r>
              <a:rPr lang="en-US" sz="3200" dirty="0" smtClean="0"/>
              <a:t>Eukaryotic chromosomes occur in the cell in greater numbers than prokaryotic chromosomes. The condensed replicated chromosomes have several points of interest. The </a:t>
            </a:r>
            <a:r>
              <a:rPr lang="en-US" sz="3200" dirty="0" smtClean="0">
                <a:hlinkClick r:id="rId2"/>
              </a:rPr>
              <a:t>kinetochore</a:t>
            </a:r>
            <a:r>
              <a:rPr lang="en-US" sz="3200" dirty="0" smtClean="0"/>
              <a:t> is the point where microtubules of the spindle apparatus attach. Replicated chromosomes consist of two molecules of DNA (along with their associated </a:t>
            </a:r>
            <a:r>
              <a:rPr lang="en-US" sz="3200" dirty="0" smtClean="0">
                <a:hlinkClick r:id="rId3"/>
              </a:rPr>
              <a:t>histone proteins</a:t>
            </a:r>
            <a:r>
              <a:rPr lang="en-US" sz="3200" dirty="0" smtClean="0"/>
              <a:t>) known as </a:t>
            </a:r>
            <a:r>
              <a:rPr lang="en-US" sz="3200" dirty="0" smtClean="0">
                <a:hlinkClick r:id="rId4"/>
              </a:rPr>
              <a:t>chromatids</a:t>
            </a:r>
            <a:r>
              <a:rPr lang="en-US" sz="3200" dirty="0" smtClean="0"/>
              <a:t>. The area where both chromatids are in contact with each other is known as the </a:t>
            </a:r>
            <a:r>
              <a:rPr lang="en-US" sz="3200" dirty="0" smtClean="0">
                <a:hlinkClick r:id="rId4"/>
              </a:rPr>
              <a:t>centromere</a:t>
            </a:r>
            <a:r>
              <a:rPr lang="en-US" sz="3200" dirty="0" smtClean="0"/>
              <a:t>.</a:t>
            </a:r>
            <a:r>
              <a:rPr lang="en-US" sz="3200" dirty="0" smtClean="0"/>
              <a:t> </a:t>
            </a:r>
            <a:r>
              <a:rPr lang="en-US" sz="3200" dirty="0" smtClean="0"/>
              <a:t>The </a:t>
            </a:r>
            <a:r>
              <a:rPr lang="en-US" sz="3200" dirty="0" smtClean="0"/>
              <a:t>kinetochores are on the outer sides of the centromere. Remember that chromosomes are condensed </a:t>
            </a:r>
            <a:r>
              <a:rPr lang="en-US" sz="3200" dirty="0" smtClean="0">
                <a:hlinkClick r:id="rId4"/>
              </a:rPr>
              <a:t>chromatin</a:t>
            </a:r>
            <a:r>
              <a:rPr lang="en-US" sz="3200" dirty="0" smtClean="0"/>
              <a:t> (DNA plus histone proteins).</a:t>
            </a:r>
          </a:p>
          <a:p>
            <a:r>
              <a:rPr lang="en-US" sz="3200" dirty="0" smtClean="0"/>
              <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emc.maricopa.edu/faculty/farabee/biobk/chromosome1.gif"/>
          <p:cNvPicPr>
            <a:picLocks noChangeAspect="1" noChangeArrowheads="1"/>
          </p:cNvPicPr>
          <p:nvPr/>
        </p:nvPicPr>
        <p:blipFill>
          <a:blip r:embed="rId2"/>
          <a:srcRect/>
          <a:stretch>
            <a:fillRect/>
          </a:stretch>
        </p:blipFill>
        <p:spPr bwMode="auto">
          <a:xfrm>
            <a:off x="0" y="1447800"/>
            <a:ext cx="9144000" cy="5105400"/>
          </a:xfrm>
          <a:prstGeom prst="rect">
            <a:avLst/>
          </a:prstGeom>
          <a:noFill/>
        </p:spPr>
      </p:pic>
      <p:sp>
        <p:nvSpPr>
          <p:cNvPr id="3" name="Title 2"/>
          <p:cNvSpPr>
            <a:spLocks noGrp="1"/>
          </p:cNvSpPr>
          <p:nvPr>
            <p:ph type="title"/>
          </p:nvPr>
        </p:nvSpPr>
        <p:spPr/>
        <p:txBody>
          <a:bodyPr>
            <a:normAutofit/>
          </a:bodyPr>
          <a:lstStyle/>
          <a:p>
            <a:r>
              <a:rPr lang="en-US" sz="4800" dirty="0" smtClean="0"/>
              <a:t>Eukaryotic-chromosome</a:t>
            </a:r>
            <a:endParaRPr lang="en-US"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www.google.co.in/url?source=imglanding&amp;ct=img&amp;q=http://www.biology4kids.com/files/art/cell_nucleus1.gif&amp;sa=X&amp;ei=IpP_T_2uOdGxrAfhq4CfBg&amp;ved=0CAsQ8wc&amp;usg=AFQjCNF0xxETFz0R7n0H7lD3s_-wXBKPtA"/>
          <p:cNvPicPr>
            <a:picLocks noChangeAspect="1" noChangeArrowheads="1"/>
          </p:cNvPicPr>
          <p:nvPr/>
        </p:nvPicPr>
        <p:blipFill>
          <a:blip r:embed="rId2"/>
          <a:srcRect/>
          <a:stretch>
            <a:fillRect/>
          </a:stretch>
        </p:blipFill>
        <p:spPr bwMode="auto">
          <a:xfrm>
            <a:off x="5029200" y="3857028"/>
            <a:ext cx="3200400" cy="2365973"/>
          </a:xfrm>
          <a:prstGeom prst="rect">
            <a:avLst/>
          </a:prstGeom>
          <a:noFill/>
        </p:spPr>
      </p:pic>
      <p:sp>
        <p:nvSpPr>
          <p:cNvPr id="3" name="Rectangle 2"/>
          <p:cNvSpPr/>
          <p:nvPr/>
        </p:nvSpPr>
        <p:spPr>
          <a:xfrm>
            <a:off x="152400" y="228600"/>
            <a:ext cx="8915400" cy="4031873"/>
          </a:xfrm>
          <a:prstGeom prst="rect">
            <a:avLst/>
          </a:prstGeom>
        </p:spPr>
        <p:txBody>
          <a:bodyPr wrap="square">
            <a:spAutoFit/>
          </a:bodyPr>
          <a:lstStyle/>
          <a:p>
            <a:r>
              <a:rPr lang="en-US" sz="3200" dirty="0"/>
              <a:t>The things that make a eukaryotic cell are a defined nucleus and other organelles. The nuclear envelope surrounds the nucleus and all of its contents. The nuclear envelope is a membrane similar to the </a:t>
            </a:r>
            <a:r>
              <a:rPr lang="en-US" sz="3200" u="sng" dirty="0">
                <a:hlinkClick r:id="rId3"/>
              </a:rPr>
              <a:t>cell membrane</a:t>
            </a:r>
            <a:r>
              <a:rPr lang="en-US" sz="3200" dirty="0"/>
              <a:t> around the whole cell. There are pores and spaces for RNA and proteins to pass through while the nuclear envelope keeps all of the chromatin and nucleolus inside.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www.infoplease.com/images/cig/biology/02fig03.png"/>
          <p:cNvPicPr>
            <a:picLocks noChangeAspect="1" noChangeArrowheads="1"/>
          </p:cNvPicPr>
          <p:nvPr/>
        </p:nvPicPr>
        <p:blipFill>
          <a:blip r:embed="rId2"/>
          <a:srcRect/>
          <a:stretch>
            <a:fillRect/>
          </a:stretch>
        </p:blipFill>
        <p:spPr bwMode="auto">
          <a:xfrm>
            <a:off x="457200" y="457200"/>
            <a:ext cx="8686800" cy="62484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6740307"/>
          </a:xfrm>
          <a:prstGeom prst="rect">
            <a:avLst/>
          </a:prstGeom>
        </p:spPr>
        <p:txBody>
          <a:bodyPr wrap="square">
            <a:spAutoFit/>
          </a:bodyPr>
          <a:lstStyle/>
          <a:p>
            <a:r>
              <a:rPr lang="en-US" sz="2400" b="1" dirty="0"/>
              <a:t>Preprophase</a:t>
            </a:r>
          </a:p>
          <a:p>
            <a:r>
              <a:rPr lang="en-US" sz="2400" dirty="0" smtClean="0"/>
              <a:t>In </a:t>
            </a:r>
            <a:r>
              <a:rPr lang="en-US" sz="2400" dirty="0"/>
              <a:t>plant cells only, prophase is preceded by a pre-prophase stage. In highly </a:t>
            </a:r>
            <a:r>
              <a:rPr lang="en-US" sz="2400" dirty="0">
                <a:hlinkClick r:id="rId2" tooltip="Vacuole"/>
              </a:rPr>
              <a:t>vacuolated</a:t>
            </a:r>
            <a:r>
              <a:rPr lang="en-US" sz="2400" dirty="0"/>
              <a:t> plant cells, the nucleus has to migrate into the center of the cell before mitosis can begin. This is achieved through the formation of a </a:t>
            </a:r>
            <a:r>
              <a:rPr lang="en-US" sz="2400" dirty="0">
                <a:hlinkClick r:id="rId3" tooltip="Phragmosome"/>
              </a:rPr>
              <a:t>phragmosome</a:t>
            </a:r>
            <a:r>
              <a:rPr lang="en-US" sz="2400" dirty="0"/>
              <a:t>, a transverse sheet of cytoplasm that bisects the cell along the future plane of cell division. In addition to phragmosome formation, preprophase is characterized by the formation of a ring of microtubules and </a:t>
            </a:r>
            <a:r>
              <a:rPr lang="en-US" sz="2400" dirty="0">
                <a:hlinkClick r:id="rId4" tooltip="Actin"/>
              </a:rPr>
              <a:t>actin</a:t>
            </a:r>
            <a:r>
              <a:rPr lang="en-US" sz="2400" dirty="0"/>
              <a:t> filaments (called </a:t>
            </a:r>
            <a:r>
              <a:rPr lang="en-US" sz="2400" dirty="0">
                <a:hlinkClick r:id="rId5" tooltip="Preprophase band"/>
              </a:rPr>
              <a:t>preprophase band</a:t>
            </a:r>
            <a:r>
              <a:rPr lang="en-US" sz="2400" dirty="0"/>
              <a:t>) underneath the plasma membrane around the equatorial plane of the future mitotic </a:t>
            </a:r>
            <a:r>
              <a:rPr lang="en-US" sz="2400" dirty="0">
                <a:hlinkClick r:id="rId6" tooltip="Spindle apparatus"/>
              </a:rPr>
              <a:t>spindle</a:t>
            </a:r>
            <a:r>
              <a:rPr lang="en-US" sz="2400" dirty="0"/>
              <a:t>. This band marks the position where the cell will eventually divide. The cells of higher plants (such as the </a:t>
            </a:r>
            <a:r>
              <a:rPr lang="en-US" sz="2400" dirty="0">
                <a:hlinkClick r:id="rId7" tooltip="Flowering plant"/>
              </a:rPr>
              <a:t>flowering plants</a:t>
            </a:r>
            <a:r>
              <a:rPr lang="en-US" sz="2400" dirty="0"/>
              <a:t>) </a:t>
            </a:r>
            <a:r>
              <a:rPr lang="en-US" sz="2400" dirty="0" smtClean="0"/>
              <a:t>lack </a:t>
            </a:r>
            <a:r>
              <a:rPr lang="en-US" sz="2400" dirty="0" smtClean="0">
                <a:hlinkClick r:id="rId8" tooltip="Centrioles"/>
              </a:rPr>
              <a:t>centrioles</a:t>
            </a:r>
            <a:r>
              <a:rPr lang="en-US" sz="2400" dirty="0"/>
              <a:t>; instead, microtubules form a spindle on the surface of the nucleus and are then organized into a spindle by the chromosomes themselves, after the nuclear membrane </a:t>
            </a:r>
            <a:r>
              <a:rPr lang="en-US" sz="2400" dirty="0" smtClean="0"/>
              <a:t>dissolves</a:t>
            </a:r>
            <a:r>
              <a:rPr lang="en-US" sz="2400" dirty="0"/>
              <a:t> The preprophase band disappears during nuclear membrane dissolution and spindle formation in </a:t>
            </a:r>
            <a:r>
              <a:rPr lang="en-US" sz="2400" dirty="0" smtClean="0"/>
              <a:t>prometaphase.</a:t>
            </a:r>
            <a:endParaRPr lang="en-US" sz="2400" dirty="0"/>
          </a:p>
          <a:p>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067800" cy="5447645"/>
          </a:xfrm>
          <a:prstGeom prst="rect">
            <a:avLst/>
          </a:prstGeom>
        </p:spPr>
        <p:txBody>
          <a:bodyPr wrap="square">
            <a:spAutoFit/>
          </a:bodyPr>
          <a:lstStyle/>
          <a:p>
            <a:r>
              <a:rPr lang="en-US" sz="3600" b="1" dirty="0" smtClean="0"/>
              <a:t>Prophase</a:t>
            </a:r>
            <a:r>
              <a:rPr lang="en-US" sz="2400" dirty="0"/>
              <a:t/>
            </a:r>
            <a:br>
              <a:rPr lang="en-US" sz="2400" dirty="0"/>
            </a:br>
            <a:r>
              <a:rPr lang="en-US" sz="2400" dirty="0"/>
              <a:t>Normally, the genetic material in the nucleus is in a loosely bundled coil called </a:t>
            </a:r>
            <a:r>
              <a:rPr lang="en-US" sz="2400" dirty="0">
                <a:hlinkClick r:id="rId2" tooltip="Chromatin"/>
              </a:rPr>
              <a:t>chromatin</a:t>
            </a:r>
            <a:r>
              <a:rPr lang="en-US" sz="2400" dirty="0"/>
              <a:t>. At the onset of prophase, chromatin fibers become tightly coiled, condensing into discrete chromosomes. It is crucial for the reader to note that chromatin is a complex consisting of both chromosomes and specific proteins. Since the genetic material has already been duplicated earlier in S phase, the replicated chromosomes have two sister chromatids, bound together at </a:t>
            </a:r>
            <a:r>
              <a:rPr lang="en-US" sz="2400" dirty="0" smtClean="0"/>
              <a:t>the </a:t>
            </a:r>
            <a:r>
              <a:rPr lang="en-US" sz="2400" dirty="0" smtClean="0">
                <a:hlinkClick r:id="rId3" tooltip="Centromere"/>
              </a:rPr>
              <a:t>centromere</a:t>
            </a:r>
            <a:r>
              <a:rPr lang="en-US" sz="2400" dirty="0"/>
              <a:t> by the </a:t>
            </a:r>
            <a:r>
              <a:rPr lang="en-US" sz="2400" dirty="0">
                <a:hlinkClick r:id="rId4" tooltip="Cohesin"/>
              </a:rPr>
              <a:t>cohesin</a:t>
            </a:r>
            <a:r>
              <a:rPr lang="en-US" sz="2400" dirty="0"/>
              <a:t> protein complex. Chromosomes are typically visible at high magnification through a </a:t>
            </a:r>
            <a:r>
              <a:rPr lang="en-US" sz="2400" dirty="0">
                <a:hlinkClick r:id="rId5" tooltip="Light microscope"/>
              </a:rPr>
              <a:t>light microscope</a:t>
            </a:r>
            <a:r>
              <a:rPr lang="en-US" sz="2400" dirty="0"/>
              <a:t>.</a:t>
            </a:r>
          </a:p>
          <a:p>
            <a:r>
              <a:rPr lang="en-US" sz="2400" dirty="0"/>
              <a:t>Also inside the nucleus, the </a:t>
            </a:r>
            <a:r>
              <a:rPr lang="en-US" sz="2400" dirty="0">
                <a:hlinkClick r:id="rId6" tooltip="Nucleolus"/>
              </a:rPr>
              <a:t>nucleolus</a:t>
            </a:r>
            <a:r>
              <a:rPr lang="en-US" sz="2400" dirty="0"/>
              <a:t> in the nucleus disappears from view. This is noteworthy because the cell does not need to divide the nucleolus right away. It will later reform when the nucleus divides completely.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File:Prophase.jpg"/>
          <p:cNvPicPr>
            <a:picLocks noChangeAspect="1" noChangeArrowheads="1"/>
          </p:cNvPicPr>
          <p:nvPr/>
        </p:nvPicPr>
        <p:blipFill>
          <a:blip r:embed="rId2"/>
          <a:srcRect/>
          <a:stretch>
            <a:fillRect/>
          </a:stretch>
        </p:blipFill>
        <p:spPr bwMode="auto">
          <a:xfrm>
            <a:off x="5181599" y="4191000"/>
            <a:ext cx="3810001" cy="2514600"/>
          </a:xfrm>
          <a:prstGeom prst="rect">
            <a:avLst/>
          </a:prstGeom>
          <a:noFill/>
        </p:spPr>
      </p:pic>
      <p:sp>
        <p:nvSpPr>
          <p:cNvPr id="3" name="Rectangle 2"/>
          <p:cNvSpPr/>
          <p:nvPr/>
        </p:nvSpPr>
        <p:spPr>
          <a:xfrm>
            <a:off x="0" y="304800"/>
            <a:ext cx="9144000" cy="4401205"/>
          </a:xfrm>
          <a:prstGeom prst="rect">
            <a:avLst/>
          </a:prstGeom>
        </p:spPr>
        <p:txBody>
          <a:bodyPr wrap="square">
            <a:spAutoFit/>
          </a:bodyPr>
          <a:lstStyle/>
          <a:p>
            <a:r>
              <a:rPr lang="en-US" sz="2000" dirty="0"/>
              <a:t>Also inside the nucleus, the </a:t>
            </a:r>
            <a:r>
              <a:rPr lang="en-US" sz="2000" dirty="0">
                <a:hlinkClick r:id="rId3" tooltip="Nucleolus"/>
              </a:rPr>
              <a:t>nucleolus</a:t>
            </a:r>
            <a:r>
              <a:rPr lang="en-US" sz="2000" dirty="0"/>
              <a:t> in the nucleus disappears from view. This is noteworthy because the cell does not need to divide the nucleolus right away. It will later reform when the nucleus divides completely.</a:t>
            </a:r>
          </a:p>
          <a:p>
            <a:r>
              <a:rPr lang="en-US" sz="2000" dirty="0"/>
              <a:t>Close to the nucleus are structures called </a:t>
            </a:r>
            <a:r>
              <a:rPr lang="en-US" sz="2000" dirty="0">
                <a:hlinkClick r:id="rId4" tooltip="Centrosome"/>
              </a:rPr>
              <a:t>centrosomes</a:t>
            </a:r>
            <a:r>
              <a:rPr lang="en-US" sz="2000" dirty="0"/>
              <a:t>, consisting of a pair of </a:t>
            </a:r>
            <a:r>
              <a:rPr lang="en-US" sz="2000" dirty="0">
                <a:hlinkClick r:id="rId5" tooltip="Centriole"/>
              </a:rPr>
              <a:t>centrioles</a:t>
            </a:r>
            <a:r>
              <a:rPr lang="en-US" sz="2000" dirty="0"/>
              <a:t>, and actin, a halo of microtubule fragments, centrioles are found in most eukaryotic animal cells. The centrosome is the coordinating center for the cell's </a:t>
            </a:r>
            <a:r>
              <a:rPr lang="en-US" sz="2000" dirty="0">
                <a:hlinkClick r:id="rId6" tooltip="Microtubule"/>
              </a:rPr>
              <a:t>microtubules</a:t>
            </a:r>
            <a:r>
              <a:rPr lang="en-US" sz="2000" dirty="0"/>
              <a:t>. A cell inherits a single centrosome at cell division, which is replicated by the cell with the help of the nucleus before a new mitosis begins, giving a pair of centrosomes. The two centrosomes nucleate microtubules (which may be thought of as cellular ropes or poles) to form the spindle by polymerizing soluble </a:t>
            </a:r>
            <a:r>
              <a:rPr lang="en-US" sz="2000" dirty="0" err="1">
                <a:hlinkClick r:id="rId7" tooltip="Tubulin"/>
              </a:rPr>
              <a:t>tubulin</a:t>
            </a:r>
            <a:r>
              <a:rPr lang="en-US" sz="2000" dirty="0"/>
              <a:t>. </a:t>
            </a:r>
            <a:r>
              <a:rPr lang="en-US" sz="2000" dirty="0">
                <a:hlinkClick r:id="rId8" tooltip="Molecular motor"/>
              </a:rPr>
              <a:t>Molecular motor</a:t>
            </a:r>
            <a:r>
              <a:rPr lang="en-US" sz="2000" dirty="0"/>
              <a:t> proteins then push the centrosomes along these microtubules to opposite sides of the cell. Although centrioles help organize microtubule assembly, they are not essential for the formation of the spindle, since they are absent from </a:t>
            </a:r>
            <a:r>
              <a:rPr lang="en-US" sz="2000" dirty="0" smtClean="0"/>
              <a:t>plants,</a:t>
            </a:r>
            <a:r>
              <a:rPr lang="en-US" sz="2000" dirty="0"/>
              <a:t> and centrosomes are not always used in </a:t>
            </a:r>
            <a:r>
              <a:rPr lang="en-US" sz="2000" dirty="0" smtClean="0"/>
              <a:t>mitosis.</a:t>
            </a:r>
            <a:endParaRPr lang="en-US" sz="2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r>
              <a:rPr lang="en-US" sz="3200" b="1" dirty="0" smtClean="0"/>
              <a:t>Prometaphase</a:t>
            </a:r>
          </a:p>
          <a:p>
            <a:r>
              <a:rPr lang="en-US" sz="3200" dirty="0" smtClean="0"/>
              <a:t>*Prometaphase </a:t>
            </a:r>
            <a:r>
              <a:rPr lang="en-US" sz="3200" dirty="0"/>
              <a:t>is sometimes included as part of the end of prophase and early metaphase.</a:t>
            </a:r>
          </a:p>
          <a:p>
            <a:r>
              <a:rPr lang="en-US" sz="3200" dirty="0" smtClean="0"/>
              <a:t>*During </a:t>
            </a:r>
            <a:r>
              <a:rPr lang="en-US" sz="3200" dirty="0"/>
              <a:t>early prometaphase, the </a:t>
            </a:r>
            <a:r>
              <a:rPr lang="en-US" sz="3200" dirty="0">
                <a:hlinkClick r:id="rId2" tooltip="Nuclear membrane"/>
              </a:rPr>
              <a:t>nuclear membrane</a:t>
            </a:r>
            <a:r>
              <a:rPr lang="en-US" sz="3200" dirty="0"/>
              <a:t> disintegrates and microtubules invade the nuclear space. </a:t>
            </a:r>
            <a:endParaRPr lang="en-US" sz="3200" dirty="0" smtClean="0"/>
          </a:p>
          <a:p>
            <a:r>
              <a:rPr lang="en-US" sz="3200" dirty="0" smtClean="0"/>
              <a:t>*This </a:t>
            </a:r>
            <a:r>
              <a:rPr lang="en-US" sz="3200" dirty="0"/>
              <a:t>is called </a:t>
            </a:r>
            <a:r>
              <a:rPr lang="en-US" sz="3200" i="1" dirty="0"/>
              <a:t>open mitosis</a:t>
            </a:r>
            <a:r>
              <a:rPr lang="en-US" sz="3200" dirty="0"/>
              <a:t>, and it occurs in most multicellular organisms. Fungi and some</a:t>
            </a:r>
            <a:r>
              <a:rPr lang="en-US" sz="3200" dirty="0">
                <a:hlinkClick r:id="rId3" tooltip="Protist"/>
              </a:rPr>
              <a:t>protists</a:t>
            </a:r>
            <a:r>
              <a:rPr lang="en-US" sz="3200" dirty="0"/>
              <a:t>, such as </a:t>
            </a:r>
            <a:r>
              <a:rPr lang="en-US" sz="3200" dirty="0">
                <a:hlinkClick r:id="rId4" tooltip="Algae"/>
              </a:rPr>
              <a:t>algae</a:t>
            </a:r>
            <a:r>
              <a:rPr lang="en-US" sz="3200" dirty="0"/>
              <a:t> or </a:t>
            </a:r>
            <a:r>
              <a:rPr lang="en-US" sz="3200" dirty="0">
                <a:hlinkClick r:id="rId5" tooltip="Trichomonad"/>
              </a:rPr>
              <a:t>trichomonads</a:t>
            </a:r>
            <a:r>
              <a:rPr lang="en-US" sz="3200" dirty="0"/>
              <a:t>, undergo a variation called </a:t>
            </a:r>
            <a:r>
              <a:rPr lang="en-US" sz="3200" i="1" dirty="0"/>
              <a:t>closed mitosis</a:t>
            </a:r>
            <a:r>
              <a:rPr lang="en-US" sz="3200" dirty="0"/>
              <a:t> where the spindle forms inside the nucleus, or its microtubules are able to penetrate an intact nuclear membrane, which stays intact.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r>
              <a:rPr lang="en-US" sz="3600" dirty="0" smtClean="0"/>
              <a:t>*In </a:t>
            </a:r>
            <a:r>
              <a:rPr lang="en-US" sz="3600" dirty="0"/>
              <a:t>late prometaphase, each chromosome forms two </a:t>
            </a:r>
            <a:r>
              <a:rPr lang="en-US" sz="3600" dirty="0">
                <a:hlinkClick r:id="rId2" tooltip="Kinetochore"/>
              </a:rPr>
              <a:t>kinetochores</a:t>
            </a:r>
            <a:r>
              <a:rPr lang="en-US" sz="3600" dirty="0"/>
              <a:t> at its centromere, one attached at each chromatid</a:t>
            </a:r>
            <a:r>
              <a:rPr lang="en-US" sz="3600" dirty="0" smtClean="0"/>
              <a:t>.</a:t>
            </a:r>
          </a:p>
          <a:p>
            <a:r>
              <a:rPr lang="en-US" sz="3600" dirty="0" smtClean="0"/>
              <a:t>* </a:t>
            </a:r>
            <a:r>
              <a:rPr lang="en-US" sz="3600" dirty="0"/>
              <a:t>A kinetochore is a complex protein structure that is analogous to a ring for the microtubule hook; it is the point where microtubules attach themselves to the </a:t>
            </a:r>
            <a:r>
              <a:rPr lang="en-US" sz="3600" dirty="0" smtClean="0"/>
              <a:t>chromosome ( </a:t>
            </a:r>
            <a:r>
              <a:rPr lang="en-US" sz="3600" dirty="0"/>
              <a:t>about 1-40 in number, on an average 20 </a:t>
            </a:r>
            <a:r>
              <a:rPr lang="en-US" sz="3600" dirty="0" smtClean="0"/>
              <a:t>).</a:t>
            </a:r>
            <a:r>
              <a:rPr lang="en-US" sz="3600" dirty="0"/>
              <a:t> </a:t>
            </a:r>
            <a:endParaRPr lang="en-US" sz="3600" dirty="0" smtClean="0"/>
          </a:p>
          <a:p>
            <a:r>
              <a:rPr lang="en-US" sz="3600" dirty="0" smtClean="0"/>
              <a:t>*Although </a:t>
            </a:r>
            <a:r>
              <a:rPr lang="en-US" sz="3600" dirty="0"/>
              <a:t>the kinetochore structure and function are not fully understood, it is known that it contains some form of </a:t>
            </a:r>
            <a:r>
              <a:rPr lang="en-US" sz="3600" dirty="0">
                <a:hlinkClick r:id="rId3" tooltip="List of gene families"/>
              </a:rPr>
              <a:t>molecular </a:t>
            </a:r>
            <a:r>
              <a:rPr lang="en-US" sz="3600" dirty="0" smtClean="0">
                <a:hlinkClick r:id="rId3" tooltip="List of gene families"/>
              </a:rPr>
              <a:t>motor</a:t>
            </a:r>
            <a:r>
              <a:rPr lang="en-US" sz="3600" dirty="0" smtClean="0"/>
              <a:t>.</a:t>
            </a:r>
            <a:r>
              <a:rPr lang="en-US" sz="3600" dirty="0"/>
              <a:t> </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US" sz="4000" dirty="0" smtClean="0"/>
              <a:t>*When a microtubule connects with the kinetochore, the motor activates, using energy from </a:t>
            </a:r>
            <a:r>
              <a:rPr lang="en-US" sz="4000" dirty="0" smtClean="0">
                <a:hlinkClick r:id="rId2" tooltip="Adenosine triphosphate"/>
              </a:rPr>
              <a:t>ATP</a:t>
            </a:r>
            <a:r>
              <a:rPr lang="en-US" sz="4000" dirty="0" smtClean="0"/>
              <a:t> to "crawl" up the tube toward the originating centrosome.</a:t>
            </a:r>
          </a:p>
          <a:p>
            <a:r>
              <a:rPr lang="en-US" sz="4000" dirty="0" smtClean="0"/>
              <a:t>* This motor activity, coupled with polymerisation and depolymerisation of microtubules, provides the pulling force necessary to later separate the chromosome's two chromatids</a:t>
            </a:r>
            <a:endParaRPr lang="en-US" sz="40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016758"/>
          </a:xfrm>
          <a:prstGeom prst="rect">
            <a:avLst/>
          </a:prstGeom>
        </p:spPr>
        <p:txBody>
          <a:bodyPr wrap="square">
            <a:spAutoFit/>
          </a:bodyPr>
          <a:lstStyle/>
          <a:p>
            <a:r>
              <a:rPr lang="en-US" sz="4000" dirty="0" smtClean="0"/>
              <a:t>*When </a:t>
            </a:r>
            <a:r>
              <a:rPr lang="en-US" sz="4000" dirty="0"/>
              <a:t>the spindle grows to sufficient length, </a:t>
            </a:r>
            <a:r>
              <a:rPr lang="en-US" sz="4000" i="1" dirty="0"/>
              <a:t>kinetochore microtubules</a:t>
            </a:r>
            <a:r>
              <a:rPr lang="en-US" sz="4000" dirty="0"/>
              <a:t> begin searching for kinetochores to attach to</a:t>
            </a:r>
            <a:r>
              <a:rPr lang="en-US" sz="4000" dirty="0" smtClean="0"/>
              <a:t>.</a:t>
            </a:r>
          </a:p>
          <a:p>
            <a:r>
              <a:rPr lang="en-US" sz="4000" dirty="0" smtClean="0"/>
              <a:t>* </a:t>
            </a:r>
            <a:r>
              <a:rPr lang="en-US" sz="4000" dirty="0"/>
              <a:t>A number of </a:t>
            </a:r>
            <a:r>
              <a:rPr lang="en-US" sz="4000" i="1" dirty="0"/>
              <a:t>nonkinetochore microtubules</a:t>
            </a:r>
            <a:r>
              <a:rPr lang="en-US" sz="4000" dirty="0"/>
              <a:t> find and interact with corresponding nonkinetochore microtubules from the opposite centrosome to form the mitotic </a:t>
            </a:r>
            <a:r>
              <a:rPr lang="en-US" sz="4000" dirty="0" smtClean="0"/>
              <a:t>spindle.</a:t>
            </a:r>
            <a:r>
              <a:rPr lang="en-US" sz="4000" dirty="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47864"/>
          </a:xfrm>
          <a:prstGeom prst="rect">
            <a:avLst/>
          </a:prstGeom>
        </p:spPr>
        <p:txBody>
          <a:bodyPr wrap="square">
            <a:spAutoFit/>
          </a:bodyPr>
          <a:lstStyle/>
          <a:p>
            <a:r>
              <a:rPr lang="en-US" sz="4000" dirty="0" smtClean="0"/>
              <a:t>*Prometaphase is sometimes considered part of prophase.</a:t>
            </a:r>
          </a:p>
          <a:p>
            <a:r>
              <a:rPr lang="en-US" sz="4000" dirty="0" smtClean="0"/>
              <a:t>*In the fishing pole analogy, the kinetochore would be the "hook" that catches a sister chromatid or "fish".</a:t>
            </a:r>
          </a:p>
          <a:p>
            <a:r>
              <a:rPr lang="en-US" sz="4000" dirty="0" smtClean="0"/>
              <a:t>* The centrosome acts as the "reel" that draws in the spindle fibers or "fishing line". *It is also one of the main phases of mitosis because without it cytokinesis would not be able to occur.</a:t>
            </a:r>
            <a:endParaRPr lang="en-US" sz="4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upload.wikimedia.org/wikipedia/commons/5/5f/Prometaphase.jpg"/>
          <p:cNvPicPr>
            <a:picLocks noChangeAspect="1" noChangeArrowheads="1"/>
          </p:cNvPicPr>
          <p:nvPr/>
        </p:nvPicPr>
        <p:blipFill>
          <a:blip r:embed="rId2"/>
          <a:srcRect/>
          <a:stretch>
            <a:fillRect/>
          </a:stretch>
        </p:blipFill>
        <p:spPr bwMode="auto">
          <a:xfrm>
            <a:off x="4038600" y="2895600"/>
            <a:ext cx="4953000" cy="3987800"/>
          </a:xfrm>
          <a:prstGeom prst="rect">
            <a:avLst/>
          </a:prstGeom>
          <a:noFill/>
        </p:spPr>
      </p:pic>
      <p:pic>
        <p:nvPicPr>
          <p:cNvPr id="27652" name="Picture 4" descr="File:Prometaphase 1.jpg"/>
          <p:cNvPicPr>
            <a:picLocks noChangeAspect="1" noChangeArrowheads="1"/>
          </p:cNvPicPr>
          <p:nvPr/>
        </p:nvPicPr>
        <p:blipFill>
          <a:blip r:embed="rId3"/>
          <a:srcRect/>
          <a:stretch>
            <a:fillRect/>
          </a:stretch>
        </p:blipFill>
        <p:spPr bwMode="auto">
          <a:xfrm>
            <a:off x="228600" y="2667000"/>
            <a:ext cx="3276600" cy="2971800"/>
          </a:xfrm>
          <a:prstGeom prst="rect">
            <a:avLst/>
          </a:prstGeom>
          <a:noFill/>
        </p:spPr>
      </p:pic>
      <p:sp>
        <p:nvSpPr>
          <p:cNvPr id="4" name="Title 3"/>
          <p:cNvSpPr>
            <a:spLocks noGrp="1"/>
          </p:cNvSpPr>
          <p:nvPr>
            <p:ph type="title"/>
          </p:nvPr>
        </p:nvSpPr>
        <p:spPr/>
        <p:txBody>
          <a:bodyPr/>
          <a:lstStyle/>
          <a:p>
            <a:r>
              <a:rPr lang="en-US" dirty="0" smtClean="0"/>
              <a:t>PROMETAPHASE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0"/>
          <a:ext cx="8991600" cy="6629400"/>
        </p:xfrm>
        <a:graphic>
          <a:graphicData uri="http://schemas.openxmlformats.org/drawingml/2006/table">
            <a:tbl>
              <a:tblPr/>
              <a:tblGrid>
                <a:gridCol w="221105"/>
                <a:gridCol w="8770495"/>
              </a:tblGrid>
              <a:tr h="6629400">
                <a:tc>
                  <a:txBody>
                    <a:bodyPr/>
                    <a:lstStyle/>
                    <a:p>
                      <a:r>
                        <a:rPr lang="en-US" sz="3200" dirty="0">
                          <a:solidFill>
                            <a:srgbClr val="000000"/>
                          </a:solidFill>
                          <a:latin typeface="Arial"/>
                        </a:rPr>
                        <a:t> </a:t>
                      </a:r>
                    </a:p>
                  </a:txBody>
                  <a:tcPr marL="0" marR="0" marT="0" marB="0" anchor="ctr">
                    <a:lnL>
                      <a:noFill/>
                    </a:lnL>
                    <a:lnR>
                      <a:noFill/>
                    </a:lnR>
                    <a:lnT>
                      <a:noFill/>
                    </a:lnT>
                    <a:lnB>
                      <a:noFill/>
                    </a:lnB>
                    <a:solidFill>
                      <a:srgbClr val="FFFFFF"/>
                    </a:solidFill>
                  </a:tcPr>
                </a:tc>
                <a:tc>
                  <a:txBody>
                    <a:bodyPr/>
                    <a:lstStyle/>
                    <a:p>
                      <a:pPr algn="l"/>
                      <a:r>
                        <a:rPr lang="en-US" sz="3200" b="1" dirty="0">
                          <a:solidFill>
                            <a:srgbClr val="000066"/>
                          </a:solidFill>
                          <a:latin typeface="Arial"/>
                        </a:rPr>
                        <a:t>Cell Nucleus - Commanding the Cell</a:t>
                      </a:r>
                    </a:p>
                    <a:p>
                      <a:pPr algn="l"/>
                      <a:r>
                        <a:rPr lang="en-US" sz="3200" dirty="0">
                          <a:solidFill>
                            <a:srgbClr val="000000"/>
                          </a:solidFill>
                          <a:latin typeface="Arial"/>
                        </a:rPr>
                        <a:t>The cell nucleus acts like the brain of the cell. It helps control eating, movement, and reproduction. If it happens in a cell, chances are the </a:t>
                      </a:r>
                      <a:r>
                        <a:rPr lang="en-US" sz="3200" b="1" dirty="0">
                          <a:solidFill>
                            <a:srgbClr val="000000"/>
                          </a:solidFill>
                          <a:latin typeface="Arial"/>
                        </a:rPr>
                        <a:t>nucleus</a:t>
                      </a:r>
                      <a:r>
                        <a:rPr lang="en-US" sz="3200" dirty="0">
                          <a:solidFill>
                            <a:srgbClr val="000000"/>
                          </a:solidFill>
                          <a:latin typeface="Arial"/>
                        </a:rPr>
                        <a:t> knows about it. The nucleus is not always in the center of the cell. It will be a big dark spot somewhere in the middle of all of the </a:t>
                      </a:r>
                      <a:r>
                        <a:rPr lang="en-US" sz="3200" u="sng" dirty="0">
                          <a:solidFill>
                            <a:srgbClr val="000033"/>
                          </a:solidFill>
                          <a:latin typeface="Arial"/>
                          <a:hlinkClick r:id="rId2"/>
                        </a:rPr>
                        <a:t>cytoplasm (cytosol)</a:t>
                      </a:r>
                      <a:r>
                        <a:rPr lang="en-US" sz="3200" dirty="0">
                          <a:solidFill>
                            <a:srgbClr val="000000"/>
                          </a:solidFill>
                          <a:latin typeface="Arial"/>
                        </a:rPr>
                        <a:t>. You probably won't find it near the edge of a cell because that might be a dangerous place for the nucleus to be. If you don't remember, the cytoplasm is the fluid that fills cells. </a:t>
                      </a:r>
                      <a:br>
                        <a:rPr lang="en-US" sz="3200" dirty="0">
                          <a:solidFill>
                            <a:srgbClr val="000000"/>
                          </a:solidFill>
                          <a:latin typeface="Arial"/>
                        </a:rPr>
                      </a:br>
                      <a:endParaRPr lang="en-US" sz="3200" dirty="0">
                        <a:solidFill>
                          <a:srgbClr val="000000"/>
                        </a:solidFill>
                        <a:latin typeface="Arial"/>
                      </a:endParaRPr>
                    </a:p>
                  </a:txBody>
                  <a:tcPr marL="0" marR="0" marT="0" marB="0">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76200"/>
            <a:ext cx="9144000" cy="6511383"/>
          </a:xfrm>
          <a:prstGeom prst="rect">
            <a:avLst/>
          </a:prstGeom>
          <a:solidFill>
            <a:srgbClr val="FFFFFF"/>
          </a:solidFill>
          <a:ln w="9525">
            <a:noFill/>
            <a:miter lim="800000"/>
            <a:headEnd/>
            <a:tailEnd/>
          </a:ln>
          <a:effectLst/>
        </p:spPr>
        <p:txBody>
          <a:bodyPr vert="horz" wrap="square" lIns="0" tIns="0" rIns="0" bIns="4761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Arial" charset="0"/>
                <a:cs typeface="Arial" charset="0"/>
              </a:rPr>
              <a:t> Metaphase</a:t>
            </a:r>
            <a:r>
              <a:rPr kumimoji="0" lang="en-US" sz="2800" b="0" i="0" u="none" strike="noStrike" cap="none" normalizeH="0" baseline="0" dirty="0" smtClean="0">
                <a:ln>
                  <a:noFill/>
                </a:ln>
                <a:solidFill>
                  <a:srgbClr val="0B0080"/>
                </a:solidFill>
                <a:effectLst/>
                <a:latin typeface="Arial" charset="0"/>
                <a:cs typeface="Arial" charset="0"/>
              </a:rPr>
              <a:t> </a:t>
            </a:r>
            <a:endParaRPr kumimoji="0" lang="en-US" sz="2800" b="0" i="0" u="none" strike="noStrike" cap="none" normalizeH="0" baseline="0" dirty="0" smtClean="0">
              <a:ln>
                <a:noFill/>
              </a:ln>
              <a:solidFill>
                <a:srgbClr val="000000"/>
              </a:solidFill>
              <a:effectLst/>
              <a:latin typeface="Arial" charset="0"/>
              <a:cs typeface="Arial"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charset="0"/>
                <a:cs typeface="Arial" charset="0"/>
              </a:rPr>
              <a:t> *A cell in late </a:t>
            </a:r>
            <a:r>
              <a:rPr kumimoji="0" lang="en-US" sz="2800" b="0" i="0" u="none" strike="noStrike" cap="none" normalizeH="0" baseline="0" dirty="0" smtClean="0">
                <a:ln>
                  <a:noFill/>
                </a:ln>
                <a:solidFill>
                  <a:srgbClr val="0B0080"/>
                </a:solidFill>
                <a:effectLst/>
                <a:latin typeface="Arial" charset="0"/>
                <a:cs typeface="Arial" charset="0"/>
                <a:hlinkClick r:id="rId2" tooltip="Metaphase"/>
              </a:rPr>
              <a:t>metaphase</a:t>
            </a:r>
            <a:r>
              <a:rPr kumimoji="0" lang="en-US" sz="2800" b="0" i="0" u="none" strike="noStrike" cap="none" normalizeH="0" baseline="0" dirty="0" smtClean="0">
                <a:ln>
                  <a:noFill/>
                </a:ln>
                <a:solidFill>
                  <a:srgbClr val="000000"/>
                </a:solidFill>
                <a:effectLst/>
                <a:latin typeface="Arial" charset="0"/>
                <a:cs typeface="Arial" charset="0"/>
              </a:rPr>
              <a:t>. All chromosomes (blue) but one have arrived at the metaphase plate.</a:t>
            </a:r>
            <a:endParaRPr kumimoji="0" lang="en-US" sz="2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charset="0"/>
                <a:cs typeface="Arial" charset="0"/>
              </a:rPr>
              <a:t>*Metaphase comes from the </a:t>
            </a:r>
            <a:r>
              <a:rPr kumimoji="0" lang="en-US" sz="2800" b="0" i="0" u="none" strike="noStrike" cap="none" normalizeH="0" baseline="0" dirty="0" smtClean="0">
                <a:ln>
                  <a:noFill/>
                </a:ln>
                <a:solidFill>
                  <a:srgbClr val="0B0080"/>
                </a:solidFill>
                <a:effectLst/>
                <a:latin typeface="Arial" charset="0"/>
                <a:cs typeface="Arial" charset="0"/>
                <a:hlinkClick r:id="rId3" tooltip="Greek language"/>
              </a:rPr>
              <a:t>Greek</a:t>
            </a:r>
            <a:r>
              <a:rPr kumimoji="0" lang="en-US" sz="2800" b="0" i="0" u="none" strike="noStrike" cap="none" normalizeH="0" baseline="0" dirty="0" smtClean="0">
                <a:ln>
                  <a:noFill/>
                </a:ln>
                <a:solidFill>
                  <a:srgbClr val="000000"/>
                </a:solidFill>
                <a:effectLst/>
                <a:latin typeface="Arial" charset="0"/>
                <a:cs typeface="Arial" charset="0"/>
              </a:rPr>
              <a:t> </a:t>
            </a:r>
            <a:r>
              <a:rPr kumimoji="0" lang="en-US" sz="2800" b="0" i="1" u="none" strike="noStrike" cap="none" normalizeH="0" baseline="0" dirty="0" smtClean="0">
                <a:ln>
                  <a:noFill/>
                </a:ln>
                <a:solidFill>
                  <a:srgbClr val="000000"/>
                </a:solidFill>
                <a:effectLst/>
                <a:latin typeface="Arial" charset="0"/>
                <a:cs typeface="Arial" charset="0"/>
              </a:rPr>
              <a:t>μετα</a:t>
            </a:r>
            <a:r>
              <a:rPr kumimoji="0" lang="en-US" sz="2800" b="0" i="0" u="none" strike="noStrike" cap="none" normalizeH="0" baseline="0" dirty="0" smtClean="0">
                <a:ln>
                  <a:noFill/>
                </a:ln>
                <a:solidFill>
                  <a:srgbClr val="000000"/>
                </a:solidFill>
                <a:effectLst/>
                <a:latin typeface="Arial" charset="0"/>
                <a:cs typeface="Arial" charset="0"/>
              </a:rPr>
              <a:t> meaning "after." Microtubules find and attach to kinetochores in prometaphase.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rgbClr val="000000"/>
                </a:solidFill>
                <a:latin typeface="Arial" charset="0"/>
                <a:cs typeface="Arial" charset="0"/>
              </a:rPr>
              <a:t>*</a:t>
            </a:r>
            <a:r>
              <a:rPr kumimoji="0" lang="en-US" sz="2800" b="0" i="0" u="none" strike="noStrike" cap="none" normalizeH="0" baseline="0" dirty="0" smtClean="0">
                <a:ln>
                  <a:noFill/>
                </a:ln>
                <a:solidFill>
                  <a:srgbClr val="000000"/>
                </a:solidFill>
                <a:effectLst/>
                <a:latin typeface="Arial" charset="0"/>
                <a:cs typeface="Arial" charset="0"/>
              </a:rPr>
              <a:t>Then the two centrosomes start pulling the chromosomes through their attached centromeres towards the two ends of the cell.</a:t>
            </a:r>
          </a:p>
          <a:p>
            <a:pPr marL="0" marR="0" lvl="0" indent="0" algn="l" defTabSz="914400" rtl="0" eaLnBrk="0" fontAlgn="base" latinLnBrk="0" hangingPunct="0">
              <a:lnSpc>
                <a:spcPct val="100000"/>
              </a:lnSpc>
              <a:spcBef>
                <a:spcPct val="0"/>
              </a:spcBef>
              <a:spcAft>
                <a:spcPct val="0"/>
              </a:spcAft>
              <a:buClrTx/>
              <a:buSzTx/>
              <a:buFont typeface="Arial" charset="0"/>
              <a:buChar char="•"/>
              <a:tabLst/>
            </a:pPr>
            <a:r>
              <a:rPr kumimoji="0" lang="en-US" sz="2800" b="0" i="0" u="none" strike="noStrike" cap="none" normalizeH="0" baseline="0" dirty="0" smtClean="0">
                <a:ln>
                  <a:noFill/>
                </a:ln>
                <a:solidFill>
                  <a:srgbClr val="000000"/>
                </a:solidFill>
                <a:effectLst/>
                <a:latin typeface="Arial" charset="0"/>
                <a:cs typeface="Arial" charset="0"/>
              </a:rPr>
              <a:t>As a result, the chromosomes come under longitudinal tension from the two ends of the cell. </a:t>
            </a:r>
          </a:p>
          <a:p>
            <a:pPr marL="0" marR="0" lvl="0" indent="0" algn="l" defTabSz="914400" rtl="0" eaLnBrk="0" fontAlgn="base" latinLnBrk="0" hangingPunct="0">
              <a:lnSpc>
                <a:spcPct val="100000"/>
              </a:lnSpc>
              <a:spcBef>
                <a:spcPct val="0"/>
              </a:spcBef>
              <a:spcAft>
                <a:spcPct val="0"/>
              </a:spcAft>
              <a:buClrTx/>
              <a:buSzTx/>
              <a:buFont typeface="Arial" charset="0"/>
              <a:buChar char="•"/>
              <a:tabLst/>
            </a:pPr>
            <a:r>
              <a:rPr lang="en-US" sz="2800" dirty="0" smtClean="0">
                <a:solidFill>
                  <a:srgbClr val="000000"/>
                </a:solidFill>
                <a:latin typeface="Arial" charset="0"/>
                <a:cs typeface="Arial" charset="0"/>
              </a:rPr>
              <a:t>*</a:t>
            </a:r>
            <a:r>
              <a:rPr kumimoji="0" lang="en-US" sz="2800" b="0" i="0" u="none" strike="noStrike" cap="none" normalizeH="0" baseline="0" dirty="0" smtClean="0">
                <a:ln>
                  <a:noFill/>
                </a:ln>
                <a:solidFill>
                  <a:srgbClr val="000000"/>
                </a:solidFill>
                <a:effectLst/>
                <a:latin typeface="Arial" charset="0"/>
                <a:cs typeface="Arial" charset="0"/>
              </a:rPr>
              <a:t>The centromeres of the chromosomes, in some sense, convene along the </a:t>
            </a:r>
            <a:r>
              <a:rPr kumimoji="0" lang="en-US" sz="2800" b="0" i="1" u="none" strike="noStrike" cap="none" normalizeH="0" baseline="0" dirty="0" smtClean="0">
                <a:ln>
                  <a:noFill/>
                </a:ln>
                <a:solidFill>
                  <a:srgbClr val="000000"/>
                </a:solidFill>
                <a:effectLst/>
                <a:latin typeface="Arial" charset="0"/>
                <a:cs typeface="Arial" charset="0"/>
              </a:rPr>
              <a:t>metaphase plate</a:t>
            </a:r>
            <a:r>
              <a:rPr kumimoji="0" lang="en-US" sz="2800" b="0" i="0" u="none" strike="noStrike" cap="none" normalizeH="0" baseline="0" dirty="0" smtClean="0">
                <a:ln>
                  <a:noFill/>
                </a:ln>
                <a:solidFill>
                  <a:srgbClr val="000000"/>
                </a:solidFill>
                <a:effectLst/>
                <a:latin typeface="Arial" charset="0"/>
                <a:cs typeface="Arial" charset="0"/>
              </a:rPr>
              <a:t> or </a:t>
            </a:r>
            <a:r>
              <a:rPr kumimoji="0" lang="en-US" sz="2800" b="0" i="1" u="none" strike="noStrike" cap="none" normalizeH="0" baseline="0" dirty="0" smtClean="0">
                <a:ln>
                  <a:noFill/>
                </a:ln>
                <a:solidFill>
                  <a:srgbClr val="000000"/>
                </a:solidFill>
                <a:effectLst/>
                <a:latin typeface="Arial" charset="0"/>
                <a:cs typeface="Arial" charset="0"/>
              </a:rPr>
              <a:t>equatorial plane</a:t>
            </a:r>
            <a:r>
              <a:rPr kumimoji="0" lang="en-US" sz="2800" b="0" i="0" u="none" strike="noStrike" cap="none" normalizeH="0" baseline="0" dirty="0" smtClean="0">
                <a:ln>
                  <a:noFill/>
                </a:ln>
                <a:solidFill>
                  <a:srgbClr val="000000"/>
                </a:solidFill>
                <a:effectLst/>
                <a:latin typeface="Arial" charset="0"/>
                <a:cs typeface="Arial" charset="0"/>
              </a:rPr>
              <a:t>, an imaginary line that is equidistant from the two centrosome poles.     </a:t>
            </a:r>
            <a:endParaRPr kumimoji="0" lang="en-US" sz="2800" b="0" i="0" u="none" strike="noStrike" cap="none" normalizeH="0" baseline="0" dirty="0" smtClean="0">
              <a:ln>
                <a:noFill/>
              </a:ln>
              <a:solidFill>
                <a:srgbClr val="0B0080"/>
              </a:solidFill>
              <a:effectLst/>
              <a:latin typeface="Arial" charset="0"/>
              <a:cs typeface="Arial" charset="0"/>
            </a:endParaRPr>
          </a:p>
        </p:txBody>
      </p:sp>
      <p:pic>
        <p:nvPicPr>
          <p:cNvPr id="31747" name="Picture 3" descr="http://bits.wikimedia.org/static-1.20wmf6/skins/common/images/magnify-clip.png">
            <a:hlinkClick r:id="rId4" tooltip="Enlarge"/>
          </p:cNvPr>
          <p:cNvPicPr>
            <a:picLocks noChangeAspect="1" noChangeArrowheads="1"/>
          </p:cNvPicPr>
          <p:nvPr/>
        </p:nvPicPr>
        <p:blipFill>
          <a:blip r:embed="rId5"/>
          <a:srcRect/>
          <a:stretch>
            <a:fillRect/>
          </a:stretch>
        </p:blipFill>
        <p:spPr bwMode="auto">
          <a:xfrm>
            <a:off x="28575" y="-98425"/>
            <a:ext cx="142875" cy="104775"/>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6186309"/>
          </a:xfrm>
          <a:prstGeom prst="rect">
            <a:avLst/>
          </a:prstGeom>
        </p:spPr>
        <p:txBody>
          <a:bodyPr wrap="square">
            <a:spAutoFit/>
          </a:bodyPr>
          <a:lstStyle/>
          <a:p>
            <a:pPr lvl="0" eaLnBrk="0" fontAlgn="base" hangingPunct="0">
              <a:spcBef>
                <a:spcPct val="0"/>
              </a:spcBef>
              <a:spcAft>
                <a:spcPct val="0"/>
              </a:spcAft>
            </a:pPr>
            <a:r>
              <a:rPr lang="en-US" sz="3600" dirty="0" smtClean="0">
                <a:solidFill>
                  <a:srgbClr val="000000"/>
                </a:solidFill>
                <a:latin typeface="Arial" charset="0"/>
                <a:cs typeface="Arial" charset="0"/>
              </a:rPr>
              <a:t>This line is called the spindle equator. This even alignment is due to the counterbalance of the pulling powers generated by the opposing kinetochores, analogous to a tug-of-war between people of equal strength. In certain types of cells, chromosomes do not line up at the metaphase plate and instead move back and forth between the poles randomly, only roughly lining up along the midline.</a:t>
            </a:r>
            <a:endParaRPr lang="en-US" sz="3600" dirty="0" smtClean="0">
              <a:latin typeface="Arial" charset="0"/>
              <a:cs typeface="Arial" charset="0"/>
            </a:endParaRPr>
          </a:p>
          <a:p>
            <a:pPr lvl="0" eaLnBrk="0" fontAlgn="base" hangingPunct="0">
              <a:spcBef>
                <a:spcPct val="0"/>
              </a:spcBef>
              <a:spcAft>
                <a:spcPct val="0"/>
              </a:spcAft>
            </a:pPr>
            <a:endParaRPr lang="en-US" sz="3600" dirty="0" smtClean="0">
              <a:solidFill>
                <a:srgbClr val="0B0080"/>
              </a:solidFill>
              <a:latin typeface="Arial" charset="0"/>
              <a:cs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6247864"/>
          </a:xfrm>
          <a:prstGeom prst="rect">
            <a:avLst/>
          </a:prstGeom>
        </p:spPr>
        <p:txBody>
          <a:bodyPr wrap="square">
            <a:spAutoFit/>
          </a:bodyPr>
          <a:lstStyle/>
          <a:p>
            <a:r>
              <a:rPr lang="en-US" sz="4000" dirty="0" smtClean="0">
                <a:solidFill>
                  <a:srgbClr val="000000"/>
                </a:solidFill>
                <a:latin typeface="Arial" charset="0"/>
                <a:cs typeface="Arial" charset="0"/>
              </a:rPr>
              <a:t>Because proper chromosome separation requires that every kinetochore be attached to a bundle of microtubules (spindle fibres), it is thought that unattached kinetochores generate a signal to prevent premature progression to </a:t>
            </a:r>
            <a:r>
              <a:rPr lang="en-US" sz="4000" dirty="0" smtClean="0">
                <a:solidFill>
                  <a:srgbClr val="0B0080"/>
                </a:solidFill>
                <a:latin typeface="Arial" charset="0"/>
                <a:cs typeface="Arial" charset="0"/>
                <a:hlinkClick r:id="rId2" tooltip="Anaphase"/>
              </a:rPr>
              <a:t>anaphase</a:t>
            </a:r>
            <a:r>
              <a:rPr lang="en-US" sz="4000" dirty="0" smtClean="0">
                <a:solidFill>
                  <a:srgbClr val="000000"/>
                </a:solidFill>
                <a:latin typeface="Arial" charset="0"/>
                <a:cs typeface="Arial" charset="0"/>
              </a:rPr>
              <a:t> without all chromosomes being aligned. The signal creates the </a:t>
            </a:r>
            <a:r>
              <a:rPr lang="en-US" sz="4000" i="1" dirty="0" smtClean="0">
                <a:solidFill>
                  <a:srgbClr val="0B0080"/>
                </a:solidFill>
                <a:latin typeface="Arial" charset="0"/>
                <a:cs typeface="Arial" charset="0"/>
                <a:hlinkClick r:id="rId3" tooltip="Spindle checkpoint"/>
              </a:rPr>
              <a:t>mitotic spindle checkpoint</a:t>
            </a:r>
            <a:endParaRPr lang="en-US" sz="40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upload.wikimedia.org/wikipedia/commons/thumb/5/5b/Mitosis-fluorescent.jpg/220px-Mitosis-fluorescent.jpg"/>
          <p:cNvPicPr>
            <a:picLocks noChangeAspect="1" noChangeArrowheads="1"/>
          </p:cNvPicPr>
          <p:nvPr/>
        </p:nvPicPr>
        <p:blipFill>
          <a:blip r:embed="rId2"/>
          <a:srcRect/>
          <a:stretch>
            <a:fillRect/>
          </a:stretch>
        </p:blipFill>
        <p:spPr bwMode="auto">
          <a:xfrm>
            <a:off x="4953000" y="2819400"/>
            <a:ext cx="3962400" cy="3048000"/>
          </a:xfrm>
          <a:prstGeom prst="rect">
            <a:avLst/>
          </a:prstGeom>
          <a:noFill/>
        </p:spPr>
      </p:pic>
      <p:pic>
        <p:nvPicPr>
          <p:cNvPr id="32772" name="Picture 4" descr="http://upload.wikimedia.org/wikipedia/commons/thumb/1/19/Metaphase.jpg/150px-Metaphase.jpg"/>
          <p:cNvPicPr>
            <a:picLocks noChangeAspect="1" noChangeArrowheads="1"/>
          </p:cNvPicPr>
          <p:nvPr/>
        </p:nvPicPr>
        <p:blipFill>
          <a:blip r:embed="rId3"/>
          <a:srcRect/>
          <a:stretch>
            <a:fillRect/>
          </a:stretch>
        </p:blipFill>
        <p:spPr bwMode="auto">
          <a:xfrm>
            <a:off x="533400" y="1981200"/>
            <a:ext cx="3962400" cy="3962400"/>
          </a:xfrm>
          <a:prstGeom prst="rect">
            <a:avLst/>
          </a:prstGeom>
          <a:noFill/>
        </p:spPr>
      </p:pic>
      <p:sp>
        <p:nvSpPr>
          <p:cNvPr id="4" name="Title 3"/>
          <p:cNvSpPr>
            <a:spLocks noGrp="1"/>
          </p:cNvSpPr>
          <p:nvPr>
            <p:ph type="title"/>
          </p:nvPr>
        </p:nvSpPr>
        <p:spPr/>
        <p:txBody>
          <a:bodyPr/>
          <a:lstStyle/>
          <a:p>
            <a:r>
              <a:rPr lang="en-US" dirty="0" smtClean="0"/>
              <a:t>METAPHASE</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52400"/>
            <a:ext cx="8839200" cy="6001643"/>
          </a:xfrm>
          <a:prstGeom prst="rect">
            <a:avLst/>
          </a:prstGeom>
        </p:spPr>
        <p:txBody>
          <a:bodyPr wrap="square">
            <a:spAutoFit/>
          </a:bodyPr>
          <a:lstStyle/>
          <a:p>
            <a:r>
              <a:rPr lang="en-US" sz="3200" b="1" dirty="0"/>
              <a:t>Anaphase</a:t>
            </a:r>
          </a:p>
          <a:p>
            <a:r>
              <a:rPr lang="en-US" sz="3200" dirty="0" smtClean="0"/>
              <a:t>When </a:t>
            </a:r>
            <a:r>
              <a:rPr lang="en-US" sz="3200" dirty="0"/>
              <a:t>every kinetochore is attached to a cluster of microtubules and the chromosomes have lined up along the metaphase plate, the cell proceeds to anaphase (from the </a:t>
            </a:r>
            <a:r>
              <a:rPr lang="en-US" sz="3200" dirty="0">
                <a:hlinkClick r:id="rId2" tooltip="Greek language"/>
              </a:rPr>
              <a:t>Greek</a:t>
            </a:r>
            <a:r>
              <a:rPr lang="en-US" sz="3200" dirty="0"/>
              <a:t> </a:t>
            </a:r>
            <a:r>
              <a:rPr lang="en-US" sz="3200" i="1" dirty="0" err="1"/>
              <a:t>ανα</a:t>
            </a:r>
            <a:r>
              <a:rPr lang="en-US" sz="3200" dirty="0"/>
              <a:t> meaning “up,” “against,” “back,” or “re-”).</a:t>
            </a:r>
          </a:p>
          <a:p>
            <a:r>
              <a:rPr lang="en-US" sz="3200" dirty="0"/>
              <a:t>Two events then occur: first, the proteins that bind sister </a:t>
            </a:r>
            <a:r>
              <a:rPr lang="en-US" sz="3200" dirty="0">
                <a:hlinkClick r:id="rId3" tooltip="Chromatids"/>
              </a:rPr>
              <a:t>chromatids</a:t>
            </a:r>
            <a:r>
              <a:rPr lang="en-US" sz="3200" dirty="0"/>
              <a:t> together are cleaved. These sister chromatids now become separate daughter chromosomes, and are pulled apart by shortening kinetochore microtubules and move toward the respective centrosomes to which they are attached</a:t>
            </a:r>
            <a:r>
              <a:rPr lang="en-US" dirty="0" smtClean="0"/>
              <a:t>.</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upload.wikimedia.org/wikipedia/commons/thumb/9/91/Anaphase_IF.jpg/120px-Anaphase_IF.jpg"/>
          <p:cNvPicPr>
            <a:picLocks noChangeAspect="1" noChangeArrowheads="1"/>
          </p:cNvPicPr>
          <p:nvPr/>
        </p:nvPicPr>
        <p:blipFill>
          <a:blip r:embed="rId2"/>
          <a:srcRect/>
          <a:stretch>
            <a:fillRect/>
          </a:stretch>
        </p:blipFill>
        <p:spPr bwMode="auto">
          <a:xfrm>
            <a:off x="5105400" y="2971800"/>
            <a:ext cx="3733800" cy="3124200"/>
          </a:xfrm>
          <a:prstGeom prst="rect">
            <a:avLst/>
          </a:prstGeom>
          <a:noFill/>
        </p:spPr>
      </p:pic>
      <p:pic>
        <p:nvPicPr>
          <p:cNvPr id="33796" name="Picture 4" descr="File:Anaphase.jpg"/>
          <p:cNvPicPr>
            <a:picLocks noChangeAspect="1" noChangeArrowheads="1"/>
          </p:cNvPicPr>
          <p:nvPr/>
        </p:nvPicPr>
        <p:blipFill>
          <a:blip r:embed="rId3"/>
          <a:srcRect/>
          <a:stretch>
            <a:fillRect/>
          </a:stretch>
        </p:blipFill>
        <p:spPr bwMode="auto">
          <a:xfrm>
            <a:off x="457200" y="3048000"/>
            <a:ext cx="3810000" cy="2971800"/>
          </a:xfrm>
          <a:prstGeom prst="rect">
            <a:avLst/>
          </a:prstGeom>
          <a:noFill/>
        </p:spPr>
      </p:pic>
      <p:sp>
        <p:nvSpPr>
          <p:cNvPr id="4" name="Title 3"/>
          <p:cNvSpPr>
            <a:spLocks noGrp="1"/>
          </p:cNvSpPr>
          <p:nvPr>
            <p:ph type="title"/>
          </p:nvPr>
        </p:nvSpPr>
        <p:spPr/>
        <p:txBody>
          <a:bodyPr/>
          <a:lstStyle/>
          <a:p>
            <a:r>
              <a:rPr lang="en-US" dirty="0" smtClean="0"/>
              <a:t>ANAPHASE</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0"/>
            <a:ext cx="8991600" cy="6494085"/>
          </a:xfrm>
          <a:prstGeom prst="rect">
            <a:avLst/>
          </a:prstGeom>
        </p:spPr>
        <p:txBody>
          <a:bodyPr wrap="square">
            <a:spAutoFit/>
          </a:bodyPr>
          <a:lstStyle/>
          <a:p>
            <a:r>
              <a:rPr lang="en-US" sz="3200" b="1" dirty="0" smtClean="0"/>
              <a:t>Telophase</a:t>
            </a:r>
            <a:endParaRPr lang="en-US" sz="3200" i="1" dirty="0" smtClean="0"/>
          </a:p>
          <a:p>
            <a:r>
              <a:rPr lang="en-US" sz="3200" dirty="0" smtClean="0"/>
              <a:t>*Telophase </a:t>
            </a:r>
            <a:r>
              <a:rPr lang="en-US" sz="3200" dirty="0"/>
              <a:t>(from the </a:t>
            </a:r>
            <a:r>
              <a:rPr lang="en-US" sz="3200" dirty="0">
                <a:hlinkClick r:id="rId2" tooltip="Greek language"/>
              </a:rPr>
              <a:t>Greek</a:t>
            </a:r>
            <a:r>
              <a:rPr lang="en-US" sz="3200" dirty="0"/>
              <a:t> </a:t>
            </a:r>
            <a:r>
              <a:rPr lang="en-US" sz="3200" i="1" dirty="0"/>
              <a:t>τελος</a:t>
            </a:r>
            <a:r>
              <a:rPr lang="en-US" sz="3200" dirty="0"/>
              <a:t> meaning "end") is a reversal of prophase and prometaphase events. It "cleans up" the after effects of mitosis. </a:t>
            </a:r>
            <a:endParaRPr lang="en-US" sz="3200" dirty="0" smtClean="0"/>
          </a:p>
          <a:p>
            <a:r>
              <a:rPr lang="en-US" sz="3200" dirty="0" smtClean="0"/>
              <a:t>*At </a:t>
            </a:r>
            <a:r>
              <a:rPr lang="en-US" sz="3200" dirty="0"/>
              <a:t>telophase, the polar microtubules continue to lengthen, elongating the cell even more. </a:t>
            </a:r>
            <a:r>
              <a:rPr lang="en-US" sz="3200" dirty="0" smtClean="0"/>
              <a:t>*Corresponding </a:t>
            </a:r>
            <a:r>
              <a:rPr lang="en-US" sz="3200" dirty="0"/>
              <a:t>daughter chromosomes attach at opposite ends of the cell. </a:t>
            </a:r>
            <a:endParaRPr lang="en-US" sz="3200" dirty="0" smtClean="0"/>
          </a:p>
          <a:p>
            <a:r>
              <a:rPr lang="en-US" sz="3200" dirty="0" smtClean="0"/>
              <a:t>*A </a:t>
            </a:r>
            <a:r>
              <a:rPr lang="en-US" sz="3200" dirty="0"/>
              <a:t>new nuclear membrane, using the membrane vesicles of the parent cell's old nuclear membrane, forms around each set of separated daughter chromosomes. (the membrane does not enclose the centrosome, though</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3170099"/>
          </a:xfrm>
          <a:prstGeom prst="rect">
            <a:avLst/>
          </a:prstGeom>
        </p:spPr>
        <p:txBody>
          <a:bodyPr wrap="square">
            <a:spAutoFit/>
          </a:bodyPr>
          <a:lstStyle/>
          <a:p>
            <a:r>
              <a:rPr lang="en-US" sz="4000" dirty="0" smtClean="0"/>
              <a:t>The nucleoli reappear, too. Both sets of chromosomes, now surrounded by new nuclei, begin to "relax" or decondense back into chromatin. Mitosis is complete, but cell division is not yet complete.</a:t>
            </a:r>
            <a:endParaRPr lang="en-US" sz="4000" dirty="0"/>
          </a:p>
        </p:txBody>
      </p:sp>
      <p:pic>
        <p:nvPicPr>
          <p:cNvPr id="3" name="Picture 2" descr="http://upload.wikimedia.org/wikipedia/commons/thumb/c/c5/Telophase.jpg/150px-Telophase.jpg"/>
          <p:cNvPicPr>
            <a:picLocks noChangeAspect="1" noChangeArrowheads="1"/>
          </p:cNvPicPr>
          <p:nvPr/>
        </p:nvPicPr>
        <p:blipFill>
          <a:blip r:embed="rId2"/>
          <a:srcRect/>
          <a:stretch>
            <a:fillRect/>
          </a:stretch>
        </p:blipFill>
        <p:spPr bwMode="auto">
          <a:xfrm>
            <a:off x="3795712" y="3962400"/>
            <a:ext cx="4433888" cy="2895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8991600" cy="4832092"/>
          </a:xfrm>
          <a:prstGeom prst="rect">
            <a:avLst/>
          </a:prstGeom>
        </p:spPr>
        <p:txBody>
          <a:bodyPr wrap="square">
            <a:spAutoFit/>
          </a:bodyPr>
          <a:lstStyle/>
          <a:p>
            <a:r>
              <a:rPr lang="en-US" sz="2800" dirty="0" smtClean="0"/>
              <a:t>When the cell is in a resting state there is something </a:t>
            </a:r>
            <a:r>
              <a:rPr lang="en-US" sz="2800" dirty="0"/>
              <a:t>called chromatin in the nucleus. </a:t>
            </a:r>
            <a:r>
              <a:rPr lang="en-US" sz="2800" u="sng" dirty="0">
                <a:hlinkClick r:id="rId2"/>
              </a:rPr>
              <a:t>Chromatin</a:t>
            </a:r>
            <a:r>
              <a:rPr lang="en-US" sz="2800" dirty="0"/>
              <a:t> is made of DNA, RNA, and nuclear proteins. </a:t>
            </a:r>
            <a:r>
              <a:rPr lang="en-US" sz="2800" b="1" dirty="0"/>
              <a:t>DNA and </a:t>
            </a:r>
            <a:r>
              <a:rPr lang="en-US" sz="2800" b="1" dirty="0" smtClean="0"/>
              <a:t>RNA </a:t>
            </a:r>
            <a:r>
              <a:rPr lang="en-US" sz="2800" dirty="0" smtClean="0"/>
              <a:t>are </a:t>
            </a:r>
            <a:r>
              <a:rPr lang="en-US" sz="2800" dirty="0"/>
              <a:t>the nucleic acids inside of the cell. When the cell is going to </a:t>
            </a:r>
            <a:r>
              <a:rPr lang="en-US" sz="2800" u="sng" dirty="0">
                <a:hlinkClick r:id="rId3"/>
              </a:rPr>
              <a:t>divide</a:t>
            </a:r>
            <a:r>
              <a:rPr lang="en-US" sz="2800" dirty="0"/>
              <a:t>, the chromatin becomes very compact. It condenses. When the chromatin comes together, you can see the chromosomes. You will also find the </a:t>
            </a:r>
            <a:r>
              <a:rPr lang="en-US" sz="2800" b="1" dirty="0"/>
              <a:t>nucleolus</a:t>
            </a:r>
            <a:r>
              <a:rPr lang="en-US" sz="2800" dirty="0"/>
              <a:t> inside of the nucleus. When you look through a microscope, it looks like a nucleus inside of the nucleus. It is made of RNA and protein. It does not have much DNA at all. </a:t>
            </a:r>
            <a:r>
              <a:rPr lang="en-US" sz="2800" dirty="0" smtClean="0"/>
              <a:t/>
            </a:r>
            <a:br>
              <a:rPr lang="en-US" sz="2800" dirty="0" smtClean="0"/>
            </a:br>
            <a:endParaRPr lang="en-US" sz="2800" dirty="0"/>
          </a:p>
        </p:txBody>
      </p:sp>
      <p:pic>
        <p:nvPicPr>
          <p:cNvPr id="23554" name="Picture 2" descr="Chromatin condensing into chromosomes"/>
          <p:cNvPicPr>
            <a:picLocks noChangeAspect="1" noChangeArrowheads="1"/>
          </p:cNvPicPr>
          <p:nvPr/>
        </p:nvPicPr>
        <p:blipFill>
          <a:blip r:embed="rId4"/>
          <a:srcRect/>
          <a:stretch>
            <a:fillRect/>
          </a:stretch>
        </p:blipFill>
        <p:spPr bwMode="auto">
          <a:xfrm>
            <a:off x="5715000" y="4572000"/>
            <a:ext cx="3276600" cy="1905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915400" cy="6494085"/>
          </a:xfrm>
          <a:prstGeom prst="rect">
            <a:avLst/>
          </a:prstGeom>
        </p:spPr>
        <p:txBody>
          <a:bodyPr wrap="square">
            <a:spAutoFit/>
          </a:bodyPr>
          <a:lstStyle/>
          <a:p>
            <a:r>
              <a:rPr lang="en-US" sz="3200" b="1" dirty="0"/>
              <a:t>Mitosis</a:t>
            </a:r>
            <a:r>
              <a:rPr lang="en-US" sz="3200" dirty="0"/>
              <a:t> is the process by which a </a:t>
            </a:r>
            <a:r>
              <a:rPr lang="en-US" sz="3200" dirty="0">
                <a:hlinkClick r:id="rId2" tooltip="Eukaryotic"/>
              </a:rPr>
              <a:t>eukaryotic</a:t>
            </a:r>
            <a:r>
              <a:rPr lang="en-US" sz="3200" dirty="0"/>
              <a:t> cell separates the </a:t>
            </a:r>
            <a:r>
              <a:rPr lang="en-US" sz="3200" dirty="0">
                <a:hlinkClick r:id="rId3" tooltip="Chromosome"/>
              </a:rPr>
              <a:t>chromosomes</a:t>
            </a:r>
            <a:r>
              <a:rPr lang="en-US" sz="3200" dirty="0"/>
              <a:t> in its </a:t>
            </a:r>
            <a:r>
              <a:rPr lang="en-US" sz="3200" dirty="0">
                <a:hlinkClick r:id="rId4" tooltip="Cell nucleus"/>
              </a:rPr>
              <a:t>cell nucleus</a:t>
            </a:r>
            <a:r>
              <a:rPr lang="en-US" sz="3200" dirty="0"/>
              <a:t> into two identical sets, in two separate nuclei. It is generally followed immediately by </a:t>
            </a:r>
            <a:r>
              <a:rPr lang="en-US" sz="3200" dirty="0">
                <a:hlinkClick r:id="rId5" tooltip="Cytokinesis"/>
              </a:rPr>
              <a:t>cytokinesis</a:t>
            </a:r>
            <a:r>
              <a:rPr lang="en-US" sz="3200" dirty="0"/>
              <a:t>, which divides the nuclei, </a:t>
            </a:r>
            <a:r>
              <a:rPr lang="en-US" sz="3200" dirty="0">
                <a:hlinkClick r:id="rId6" tooltip="Cytoplasm"/>
              </a:rPr>
              <a:t>cytoplasm</a:t>
            </a:r>
            <a:r>
              <a:rPr lang="en-US" sz="3200" dirty="0"/>
              <a:t>, </a:t>
            </a:r>
            <a:r>
              <a:rPr lang="en-US" sz="3200" dirty="0">
                <a:hlinkClick r:id="rId7" tooltip="Organelle"/>
              </a:rPr>
              <a:t>organelles</a:t>
            </a:r>
            <a:r>
              <a:rPr lang="en-US" sz="3200" dirty="0"/>
              <a:t> and </a:t>
            </a:r>
            <a:r>
              <a:rPr lang="en-US" sz="3200" dirty="0">
                <a:hlinkClick r:id="rId8" tooltip="Cell membrane"/>
              </a:rPr>
              <a:t>cell </a:t>
            </a:r>
            <a:r>
              <a:rPr lang="en-US" sz="3200" dirty="0" err="1">
                <a:hlinkClick r:id="rId8" tooltip="Cell membrane"/>
              </a:rPr>
              <a:t>membrane</a:t>
            </a:r>
            <a:r>
              <a:rPr lang="en-US" sz="3200" dirty="0" err="1"/>
              <a:t>into</a:t>
            </a:r>
            <a:r>
              <a:rPr lang="en-US" sz="3200" dirty="0"/>
              <a:t> two cells containing roughly equal shares of these cellular components.  Mitosis and cytokinesis together define the </a:t>
            </a:r>
            <a:r>
              <a:rPr lang="en-US" sz="3200" b="1" dirty="0"/>
              <a:t>mitotic (M) phase</a:t>
            </a:r>
            <a:r>
              <a:rPr lang="en-US" sz="3200" dirty="0"/>
              <a:t> of the </a:t>
            </a:r>
            <a:r>
              <a:rPr lang="en-US" sz="3200" dirty="0">
                <a:hlinkClick r:id="rId9" tooltip="Cell cycle"/>
              </a:rPr>
              <a:t>cell cycle</a:t>
            </a:r>
            <a:r>
              <a:rPr lang="en-US" sz="3200" dirty="0"/>
              <a:t>—the </a:t>
            </a:r>
            <a:r>
              <a:rPr lang="en-US" sz="3200" dirty="0">
                <a:hlinkClick r:id="rId10" tooltip="Cell division"/>
              </a:rPr>
              <a:t>division</a:t>
            </a:r>
            <a:r>
              <a:rPr lang="en-US" sz="3200" dirty="0"/>
              <a:t> of the mother cell into two daughter cells, genetically identical to each other and to their parent cell. This accounts for approximately 10% of the cell cycle.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91600" cy="6740307"/>
          </a:xfrm>
          <a:prstGeom prst="rect">
            <a:avLst/>
          </a:prstGeom>
        </p:spPr>
        <p:txBody>
          <a:bodyPr wrap="square">
            <a:spAutoFit/>
          </a:bodyPr>
          <a:lstStyle/>
          <a:p>
            <a:r>
              <a:rPr lang="en-US" sz="3600" dirty="0"/>
              <a:t>The process of mitosis is fast and highly complex. The sequence of events is divided into stages corresponding to the completion of one set of activities and the start of the next. These stages are </a:t>
            </a:r>
            <a:r>
              <a:rPr lang="en-US" sz="3600" dirty="0">
                <a:hlinkClick r:id="rId2" tooltip="Prophase"/>
              </a:rPr>
              <a:t>prophase</a:t>
            </a:r>
            <a:r>
              <a:rPr lang="en-US" sz="3600" dirty="0"/>
              <a:t>, </a:t>
            </a:r>
            <a:r>
              <a:rPr lang="en-US" sz="3600" u="sng" dirty="0">
                <a:hlinkClick r:id="rId3" tooltip="Prometaphase"/>
              </a:rPr>
              <a:t>prometaphase</a:t>
            </a:r>
            <a:r>
              <a:rPr lang="en-US" sz="3600" dirty="0"/>
              <a:t>, </a:t>
            </a:r>
            <a:r>
              <a:rPr lang="en-US" sz="3600" dirty="0">
                <a:hlinkClick r:id="rId4" tooltip="Metaphase"/>
              </a:rPr>
              <a:t>metaphase</a:t>
            </a:r>
            <a:r>
              <a:rPr lang="en-US" sz="3600" dirty="0" smtClean="0"/>
              <a:t>,</a:t>
            </a:r>
          </a:p>
          <a:p>
            <a:r>
              <a:rPr lang="en-US" sz="3600" dirty="0"/>
              <a:t> </a:t>
            </a:r>
            <a:r>
              <a:rPr lang="en-US" sz="3600" dirty="0">
                <a:hlinkClick r:id="rId5" tooltip="Anaphase"/>
              </a:rPr>
              <a:t>anaphase</a:t>
            </a:r>
            <a:r>
              <a:rPr lang="en-US" sz="3600" dirty="0"/>
              <a:t> and </a:t>
            </a:r>
            <a:r>
              <a:rPr lang="en-US" sz="3600" dirty="0">
                <a:hlinkClick r:id="rId6" tooltip="Telophase"/>
              </a:rPr>
              <a:t>telophase</a:t>
            </a:r>
            <a:r>
              <a:rPr lang="en-US" sz="3600" dirty="0"/>
              <a:t>. During mitosis the pairs of chromatids condense and attach to fibers that pull the </a:t>
            </a:r>
            <a:r>
              <a:rPr lang="en-US" sz="3600" dirty="0">
                <a:hlinkClick r:id="rId7" tooltip="Sister chromatids"/>
              </a:rPr>
              <a:t>sister chromatids</a:t>
            </a:r>
            <a:r>
              <a:rPr lang="en-US" sz="3600" dirty="0"/>
              <a:t> to opposite sides of the cell. The cell then divides in </a:t>
            </a:r>
            <a:r>
              <a:rPr lang="en-US" sz="3600" dirty="0">
                <a:hlinkClick r:id="rId8" tooltip="Cytokinesis"/>
              </a:rPr>
              <a:t>cytokinesis</a:t>
            </a:r>
            <a:r>
              <a:rPr lang="en-US" sz="3600" dirty="0"/>
              <a:t>, to produce two identical daughter cells which are still diploid cells.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www.google.co.in/url?source=imglanding&amp;ct=img&amp;q=http://upload.wikimedia.org/wikipedia/commons/thumb/e/e0/Major_events_in_mitosis.svg/350px-Major_events_in_mitosis.svg.png&amp;sa=X&amp;ei=9Zf_T5_MJ8_OrQec47yqBg&amp;ved=0CAsQ8wc&amp;usg=AFQjCNECeQWOatlbRrTzB3v1eXImGIOTXQ"/>
          <p:cNvPicPr>
            <a:picLocks noChangeAspect="1" noChangeArrowheads="1"/>
          </p:cNvPicPr>
          <p:nvPr/>
        </p:nvPicPr>
        <p:blipFill>
          <a:blip r:embed="rId2"/>
          <a:srcRect/>
          <a:stretch>
            <a:fillRect/>
          </a:stretch>
        </p:blipFill>
        <p:spPr bwMode="auto">
          <a:xfrm>
            <a:off x="228600" y="381000"/>
            <a:ext cx="8610600" cy="6324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oogle.co.in/url?source=imglanding&amp;ct=img&amp;q=http://upload.wikimedia.org/wikipedia/commons/thumb/3/37/Wilson1900Fig2.jpg/350px-Wilson1900Fig2.jpg&amp;sa=X&amp;ei=d5H_T86xEM_qrQee282cBg&amp;ved=0CAwQ8wc&amp;usg=AFQjCNHyghQ0hifA_7BvRu15twAQgykTQA"/>
          <p:cNvPicPr>
            <a:picLocks noChangeAspect="1" noChangeArrowheads="1"/>
          </p:cNvPicPr>
          <p:nvPr/>
        </p:nvPicPr>
        <p:blipFill>
          <a:blip r:embed="rId2"/>
          <a:srcRect/>
          <a:stretch>
            <a:fillRect/>
          </a:stretch>
        </p:blipFill>
        <p:spPr bwMode="auto">
          <a:xfrm>
            <a:off x="685800" y="1371600"/>
            <a:ext cx="8153400" cy="48768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809</Words>
  <Application>Microsoft Office PowerPoint</Application>
  <PresentationFormat>On-screen Show (4:3)</PresentationFormat>
  <Paragraphs>97</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MITOSIS</vt:lpstr>
      <vt:lpstr>Slide 2</vt:lpstr>
      <vt:lpstr>Slide 3</vt:lpstr>
      <vt:lpstr>Slide 4</vt:lpstr>
      <vt:lpstr>Slide 5</vt:lpstr>
      <vt:lpstr>Slide 6</vt:lpstr>
      <vt:lpstr>Slide 7</vt:lpstr>
      <vt:lpstr>Slide 8</vt:lpstr>
      <vt:lpstr>Slide 9</vt:lpstr>
      <vt:lpstr>Slide 10</vt:lpstr>
      <vt:lpstr>CELL-CYCLE</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Eukaryotic-chromosome</vt:lpstr>
      <vt:lpstr>Slide 30</vt:lpstr>
      <vt:lpstr>Slide 31</vt:lpstr>
      <vt:lpstr>Slide 32</vt:lpstr>
      <vt:lpstr>Slide 33</vt:lpstr>
      <vt:lpstr>Slide 34</vt:lpstr>
      <vt:lpstr>Slide 35</vt:lpstr>
      <vt:lpstr>Slide 36</vt:lpstr>
      <vt:lpstr>Slide 37</vt:lpstr>
      <vt:lpstr>Slide 38</vt:lpstr>
      <vt:lpstr>PROMETAPHASE</vt:lpstr>
      <vt:lpstr>Slide 40</vt:lpstr>
      <vt:lpstr>Slide 41</vt:lpstr>
      <vt:lpstr>Slide 42</vt:lpstr>
      <vt:lpstr>METAPHASE</vt:lpstr>
      <vt:lpstr>Slide 44</vt:lpstr>
      <vt:lpstr>ANAPHASE</vt:lpstr>
      <vt:lpstr>Slide 46</vt:lpstr>
      <vt:lpstr>Slide 47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Cell-cycle</dc:title>
  <dc:creator>Admin</dc:creator>
  <cp:lastModifiedBy>akash</cp:lastModifiedBy>
  <cp:revision>43</cp:revision>
  <dcterms:created xsi:type="dcterms:W3CDTF">2012-07-24T06:02:30Z</dcterms:created>
  <dcterms:modified xsi:type="dcterms:W3CDTF">2012-08-28T16:16:05Z</dcterms:modified>
</cp:coreProperties>
</file>