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7D5EBF-A20E-4FDC-BEFE-1D515598F079}" type="datetimeFigureOut">
              <a:rPr lang="en-US" smtClean="0"/>
              <a:pPr/>
              <a:t>2/10/2021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09E070-DBD8-4EBE-8C88-DAE5715278C6}"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C109E070-DBD8-4EBE-8C88-DAE5715278C6}" type="slidenum">
              <a:rPr lang="en-IN" smtClean="0"/>
              <a:pPr/>
              <a:t>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95417AC-77E1-40A0-840B-597C784EF92E}" type="datetimeFigureOut">
              <a:rPr lang="en-US" smtClean="0"/>
              <a:pPr/>
              <a:t>2/10/2021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7ECA78-7174-43D1-9339-7B72842202D4}"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95417AC-77E1-40A0-840B-597C784EF92E}" type="datetimeFigureOut">
              <a:rPr lang="en-US" smtClean="0"/>
              <a:pPr/>
              <a:t>2/10/2021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7ECA78-7174-43D1-9339-7B72842202D4}"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95417AC-77E1-40A0-840B-597C784EF92E}" type="datetimeFigureOut">
              <a:rPr lang="en-US" smtClean="0"/>
              <a:pPr/>
              <a:t>2/10/2021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7ECA78-7174-43D1-9339-7B72842202D4}"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95417AC-77E1-40A0-840B-597C784EF92E}" type="datetimeFigureOut">
              <a:rPr lang="en-US" smtClean="0"/>
              <a:pPr/>
              <a:t>2/10/2021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7ECA78-7174-43D1-9339-7B72842202D4}"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417AC-77E1-40A0-840B-597C784EF92E}" type="datetimeFigureOut">
              <a:rPr lang="en-US" smtClean="0"/>
              <a:pPr/>
              <a:t>2/10/2021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47ECA78-7174-43D1-9339-7B72842202D4}"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95417AC-77E1-40A0-840B-597C784EF92E}" type="datetimeFigureOut">
              <a:rPr lang="en-US" smtClean="0"/>
              <a:pPr/>
              <a:t>2/10/2021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47ECA78-7174-43D1-9339-7B72842202D4}"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95417AC-77E1-40A0-840B-597C784EF92E}" type="datetimeFigureOut">
              <a:rPr lang="en-US" smtClean="0"/>
              <a:pPr/>
              <a:t>2/10/2021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47ECA78-7174-43D1-9339-7B72842202D4}"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95417AC-77E1-40A0-840B-597C784EF92E}" type="datetimeFigureOut">
              <a:rPr lang="en-US" smtClean="0"/>
              <a:pPr/>
              <a:t>2/10/2021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47ECA78-7174-43D1-9339-7B72842202D4}"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417AC-77E1-40A0-840B-597C784EF92E}" type="datetimeFigureOut">
              <a:rPr lang="en-US" smtClean="0"/>
              <a:pPr/>
              <a:t>2/10/2021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47ECA78-7174-43D1-9339-7B72842202D4}"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5417AC-77E1-40A0-840B-597C784EF92E}" type="datetimeFigureOut">
              <a:rPr lang="en-US" smtClean="0"/>
              <a:pPr/>
              <a:t>2/10/2021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47ECA78-7174-43D1-9339-7B72842202D4}"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5417AC-77E1-40A0-840B-597C784EF92E}" type="datetimeFigureOut">
              <a:rPr lang="en-US" smtClean="0"/>
              <a:pPr/>
              <a:t>2/10/2021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47ECA78-7174-43D1-9339-7B72842202D4}"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417AC-77E1-40A0-840B-597C784EF92E}" type="datetimeFigureOut">
              <a:rPr lang="en-US" smtClean="0"/>
              <a:pPr/>
              <a:t>2/10/2021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ECA78-7174-43D1-9339-7B72842202D4}"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fontScale="25000" lnSpcReduction="20000"/>
          </a:bodyPr>
          <a:lstStyle/>
          <a:p>
            <a:r>
              <a:rPr lang="en-IN" sz="12800" b="1" u="sng" dirty="0" smtClean="0">
                <a:solidFill>
                  <a:schemeClr val="tx1"/>
                </a:solidFill>
              </a:rPr>
              <a:t>Unit: 2  -  </a:t>
            </a:r>
            <a:r>
              <a:rPr lang="en-IN" sz="12800" b="1" u="sng" dirty="0">
                <a:solidFill>
                  <a:schemeClr val="tx1"/>
                </a:solidFill>
              </a:rPr>
              <a:t>Fundamental of </a:t>
            </a:r>
            <a:r>
              <a:rPr lang="en-IN" sz="12800" b="1" u="sng" dirty="0" smtClean="0">
                <a:solidFill>
                  <a:schemeClr val="tx1"/>
                </a:solidFill>
              </a:rPr>
              <a:t>Immunology  </a:t>
            </a:r>
            <a:r>
              <a:rPr lang="en-IN" sz="12800" b="1" u="sng" dirty="0">
                <a:solidFill>
                  <a:schemeClr val="tx1"/>
                </a:solidFill>
              </a:rPr>
              <a:t>II</a:t>
            </a:r>
          </a:p>
          <a:p>
            <a:r>
              <a:rPr lang="en-IN" sz="12800" b="1" u="sng" dirty="0" smtClean="0">
                <a:solidFill>
                  <a:schemeClr val="tx1"/>
                </a:solidFill>
              </a:rPr>
              <a:t>Antigens : </a:t>
            </a:r>
            <a:r>
              <a:rPr lang="en-IN" sz="12800" b="1" u="sng" dirty="0">
                <a:solidFill>
                  <a:schemeClr val="tx1"/>
                </a:solidFill>
              </a:rPr>
              <a:t>its types &amp; </a:t>
            </a:r>
            <a:r>
              <a:rPr lang="en-IN" sz="12800" b="1" u="sng" dirty="0" smtClean="0">
                <a:solidFill>
                  <a:schemeClr val="tx1"/>
                </a:solidFill>
              </a:rPr>
              <a:t>properties</a:t>
            </a:r>
          </a:p>
          <a:p>
            <a:endParaRPr lang="en-IN" sz="5100" b="1" u="sng" dirty="0" smtClean="0">
              <a:solidFill>
                <a:schemeClr val="tx1"/>
              </a:solidFill>
            </a:endParaRPr>
          </a:p>
          <a:p>
            <a:pPr lvl="1" algn="l">
              <a:buFont typeface="Arial" pitchFamily="34" charset="0"/>
              <a:buChar char="•"/>
            </a:pPr>
            <a:r>
              <a:rPr lang="en-IN" sz="14000" dirty="0" smtClean="0">
                <a:solidFill>
                  <a:schemeClr val="tx1"/>
                </a:solidFill>
              </a:rPr>
              <a:t>  An antigen is any substance which, when introduced </a:t>
            </a:r>
            <a:r>
              <a:rPr lang="en-IN" sz="14000" dirty="0" err="1" smtClean="0">
                <a:solidFill>
                  <a:schemeClr val="tx1"/>
                </a:solidFill>
              </a:rPr>
              <a:t>parenterally</a:t>
            </a:r>
            <a:r>
              <a:rPr lang="en-IN" sz="14000" dirty="0" smtClean="0">
                <a:solidFill>
                  <a:schemeClr val="tx1"/>
                </a:solidFill>
              </a:rPr>
              <a:t> into the body, stimulates the production of an antibody with which it reacts specifically and in observable manner.</a:t>
            </a:r>
          </a:p>
          <a:p>
            <a:pPr lvl="1" algn="l">
              <a:buFont typeface="Arial" pitchFamily="34" charset="0"/>
              <a:buChar char="•"/>
            </a:pPr>
            <a:r>
              <a:rPr lang="en-IN" sz="14000" dirty="0" smtClean="0">
                <a:solidFill>
                  <a:schemeClr val="tx1"/>
                </a:solidFill>
              </a:rPr>
              <a:t>  Specificity is the hallmark of all </a:t>
            </a:r>
            <a:r>
              <a:rPr lang="en-IN" sz="14000" dirty="0" err="1" smtClean="0">
                <a:solidFill>
                  <a:schemeClr val="tx1"/>
                </a:solidFill>
              </a:rPr>
              <a:t>immuno</a:t>
            </a:r>
            <a:r>
              <a:rPr lang="en-IN" sz="14000" dirty="0" smtClean="0">
                <a:solidFill>
                  <a:schemeClr val="tx1"/>
                </a:solidFill>
              </a:rPr>
              <a:t>-logical reactions. </a:t>
            </a:r>
          </a:p>
          <a:p>
            <a:pPr lvl="1" algn="l">
              <a:buFont typeface="Arial" pitchFamily="34" charset="0"/>
              <a:buChar char="•"/>
            </a:pPr>
            <a:r>
              <a:rPr lang="en-IN" sz="14000" dirty="0" smtClean="0">
                <a:solidFill>
                  <a:schemeClr val="tx1"/>
                </a:solidFill>
              </a:rPr>
              <a:t>  Antigen introduced into the body reacts only with those particular </a:t>
            </a:r>
            <a:r>
              <a:rPr lang="en-IN" sz="14000" dirty="0" err="1" smtClean="0">
                <a:solidFill>
                  <a:schemeClr val="tx1"/>
                </a:solidFill>
              </a:rPr>
              <a:t>immunocytes</a:t>
            </a:r>
            <a:r>
              <a:rPr lang="en-IN" sz="14000" dirty="0" smtClean="0">
                <a:solidFill>
                  <a:schemeClr val="tx1"/>
                </a:solidFill>
              </a:rPr>
              <a:t> (B or T lymphocytes) which carry the specific marker for that antigen and  produce antibodies or cells complementary to that antigen.</a:t>
            </a:r>
          </a:p>
          <a:p>
            <a:pPr algn="l"/>
            <a:r>
              <a:rPr lang="en-US" sz="14400" dirty="0" smtClean="0">
                <a:solidFill>
                  <a:schemeClr val="tx1"/>
                </a:solidFill>
              </a:rPr>
              <a:t>	</a:t>
            </a:r>
            <a:endParaRPr lang="en-IN" sz="14400" dirty="0" smtClean="0">
              <a:solidFill>
                <a:schemeClr val="tx1"/>
              </a:solidFill>
            </a:endParaRPr>
          </a:p>
          <a:p>
            <a:pPr algn="l"/>
            <a:endParaRPr lang="en-IN" dirty="0" smtClean="0">
              <a:solidFill>
                <a:schemeClr val="tx1"/>
              </a:solidFill>
            </a:endParaRPr>
          </a:p>
          <a:p>
            <a:pPr algn="l"/>
            <a:r>
              <a:rPr lang="en-US" dirty="0">
                <a:solidFill>
                  <a:schemeClr val="tx1"/>
                </a:solidFill>
              </a:rPr>
              <a:t>	</a:t>
            </a:r>
            <a:endParaRPr lang="en-IN"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lnSpcReduction="10000"/>
          </a:bodyPr>
          <a:lstStyle/>
          <a:p>
            <a:pPr lvl="1" algn="l">
              <a:buFontTx/>
              <a:buChar char="-"/>
            </a:pPr>
            <a:r>
              <a:rPr lang="en-US" sz="3700" dirty="0" smtClean="0">
                <a:solidFill>
                  <a:schemeClr val="tx1"/>
                </a:solidFill>
              </a:rPr>
              <a:t>  A certain degree of structural diversity is required for </a:t>
            </a:r>
            <a:r>
              <a:rPr lang="en-US" sz="3700" dirty="0" err="1" smtClean="0">
                <a:solidFill>
                  <a:schemeClr val="tx1"/>
                </a:solidFill>
              </a:rPr>
              <a:t>antigenicity</a:t>
            </a:r>
            <a:r>
              <a:rPr lang="en-US" sz="3700" dirty="0" smtClean="0">
                <a:solidFill>
                  <a:schemeClr val="tx1"/>
                </a:solidFill>
              </a:rPr>
              <a:t>.</a:t>
            </a:r>
          </a:p>
          <a:p>
            <a:pPr lvl="1" algn="l">
              <a:buFontTx/>
              <a:buChar char="-"/>
            </a:pPr>
            <a:r>
              <a:rPr lang="en-US" sz="3700" dirty="0" smtClean="0">
                <a:solidFill>
                  <a:schemeClr val="tx1"/>
                </a:solidFill>
              </a:rPr>
              <a:t>  All proteins are not antigenic </a:t>
            </a:r>
            <a:r>
              <a:rPr lang="en-US" sz="3700" dirty="0" err="1" smtClean="0">
                <a:solidFill>
                  <a:schemeClr val="tx1"/>
                </a:solidFill>
              </a:rPr>
              <a:t>e.g</a:t>
            </a:r>
            <a:r>
              <a:rPr lang="en-US" sz="3700" dirty="0" smtClean="0">
                <a:solidFill>
                  <a:schemeClr val="tx1"/>
                </a:solidFill>
              </a:rPr>
              <a:t> Gelatin which is </a:t>
            </a:r>
            <a:r>
              <a:rPr lang="en-US" sz="3700" dirty="0" err="1" smtClean="0">
                <a:solidFill>
                  <a:schemeClr val="tx1"/>
                </a:solidFill>
              </a:rPr>
              <a:t>nonimmunogenic</a:t>
            </a:r>
            <a:r>
              <a:rPr lang="en-US" sz="3700" dirty="0" smtClean="0">
                <a:solidFill>
                  <a:schemeClr val="tx1"/>
                </a:solidFill>
              </a:rPr>
              <a:t> because of its structural instability.</a:t>
            </a:r>
          </a:p>
          <a:p>
            <a:pPr lvl="1" algn="l"/>
            <a:r>
              <a:rPr lang="en-US" sz="3700" b="1" dirty="0" smtClean="0">
                <a:solidFill>
                  <a:schemeClr val="tx1"/>
                </a:solidFill>
              </a:rPr>
              <a:t>3.  Susceptibility to tissue enzymes  : </a:t>
            </a:r>
            <a:r>
              <a:rPr lang="en-IN" sz="3700" dirty="0" smtClean="0">
                <a:solidFill>
                  <a:schemeClr val="tx1"/>
                </a:solidFill>
              </a:rPr>
              <a:t>Only substances which are metabolised and are susceptible to the action of tissue enzymes behave as antigens. Antigens introduced into the body are degraded by the host in to fragments of appropriate size containing the antigenic determinants. </a:t>
            </a:r>
            <a:endParaRPr lang="en-IN" sz="3700" b="1"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Autofit/>
          </a:bodyPr>
          <a:lstStyle/>
          <a:p>
            <a:pPr lvl="1" algn="l">
              <a:buFontTx/>
              <a:buChar char="-"/>
            </a:pPr>
            <a:r>
              <a:rPr lang="en-IN" sz="3400" dirty="0" smtClean="0">
                <a:solidFill>
                  <a:schemeClr val="tx1"/>
                </a:solidFill>
              </a:rPr>
              <a:t>  </a:t>
            </a:r>
            <a:r>
              <a:rPr lang="en-IN" sz="3600" dirty="0" err="1" smtClean="0">
                <a:solidFill>
                  <a:schemeClr val="tx1"/>
                </a:solidFill>
              </a:rPr>
              <a:t>Phagocytosis</a:t>
            </a:r>
            <a:r>
              <a:rPr lang="en-IN" sz="3600" dirty="0" smtClean="0">
                <a:solidFill>
                  <a:schemeClr val="tx1"/>
                </a:solidFill>
              </a:rPr>
              <a:t> and intracellular enzymes appear to play an essential role in breaking down antigens into immunogenic fragments.</a:t>
            </a:r>
            <a:r>
              <a:rPr lang="en-US" sz="3600" b="1" dirty="0" smtClean="0">
                <a:solidFill>
                  <a:schemeClr val="tx1"/>
                </a:solidFill>
              </a:rPr>
              <a:t> </a:t>
            </a:r>
            <a:endParaRPr lang="en-IN" sz="3600" b="1" dirty="0" smtClean="0">
              <a:solidFill>
                <a:schemeClr val="tx1"/>
              </a:solidFill>
            </a:endParaRPr>
          </a:p>
          <a:p>
            <a:pPr lvl="1" algn="l">
              <a:buFontTx/>
              <a:buChar char="-"/>
            </a:pPr>
            <a:r>
              <a:rPr lang="en-IN" sz="3600" dirty="0" smtClean="0">
                <a:solidFill>
                  <a:schemeClr val="tx1"/>
                </a:solidFill>
              </a:rPr>
              <a:t>  Substances not susceptible to tissue enzymes, such as polystyrene latex, are not antigenic. Substances very rapidly broken down by tissue enzymes are also not antigenic.</a:t>
            </a:r>
          </a:p>
          <a:p>
            <a:pPr lvl="1" algn="l">
              <a:buFontTx/>
              <a:buChar char="-"/>
            </a:pPr>
            <a:r>
              <a:rPr lang="en-IN" sz="3600" dirty="0" smtClean="0">
                <a:solidFill>
                  <a:schemeClr val="tx1"/>
                </a:solidFill>
              </a:rPr>
              <a:t>  Synthetic polypeptides, composed of D-amino acids are not antigenic, while polypeptides consisting of L-amino acids are antigenic.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pPr marL="1200150" lvl="1" indent="-742950" algn="l"/>
            <a:r>
              <a:rPr lang="en-IN" sz="3600" b="1" dirty="0" smtClean="0">
                <a:solidFill>
                  <a:schemeClr val="tx1"/>
                </a:solidFill>
              </a:rPr>
              <a:t>4.  Foreignness:  </a:t>
            </a:r>
            <a:r>
              <a:rPr lang="en-IN" sz="3600" dirty="0" smtClean="0">
                <a:solidFill>
                  <a:schemeClr val="tx1"/>
                </a:solidFill>
              </a:rPr>
              <a:t>Only antigens that are '</a:t>
            </a:r>
            <a:r>
              <a:rPr lang="en-IN" sz="3600" dirty="0" err="1" smtClean="0">
                <a:solidFill>
                  <a:schemeClr val="tx1"/>
                </a:solidFill>
              </a:rPr>
              <a:t>foreign'to</a:t>
            </a:r>
            <a:r>
              <a:rPr lang="en-IN" sz="3600" dirty="0" smtClean="0">
                <a:solidFill>
                  <a:schemeClr val="tx1"/>
                </a:solidFill>
              </a:rPr>
              <a:t> the Individual, induce an immune response. </a:t>
            </a:r>
          </a:p>
          <a:p>
            <a:pPr marL="1200150" lvl="1" indent="-742950" algn="l"/>
            <a:r>
              <a:rPr lang="en-IN" sz="3600" dirty="0" smtClean="0">
                <a:solidFill>
                  <a:schemeClr val="tx1"/>
                </a:solidFill>
              </a:rPr>
              <a:t>- The </a:t>
            </a:r>
            <a:r>
              <a:rPr lang="en-IN" sz="3600" dirty="0" err="1" smtClean="0">
                <a:solidFill>
                  <a:schemeClr val="tx1"/>
                </a:solidFill>
              </a:rPr>
              <a:t>antigenicity</a:t>
            </a:r>
            <a:r>
              <a:rPr lang="en-IN" sz="3600" dirty="0" smtClean="0">
                <a:solidFill>
                  <a:schemeClr val="tx1"/>
                </a:solidFill>
              </a:rPr>
              <a:t> of a substance is related to the degree of its foreignness. Antigens from other individuals of the same species are less antigenic than those from other species. </a:t>
            </a:r>
          </a:p>
          <a:p>
            <a:pPr marL="514350" indent="-514350" algn="l"/>
            <a:r>
              <a:rPr lang="en-IN" sz="3600" dirty="0" smtClean="0">
                <a:solidFill>
                  <a:schemeClr val="tx1"/>
                </a:solidFill>
              </a:rPr>
              <a:t>	-  Antigens from related species are less antigenic than those from distant species.</a:t>
            </a:r>
          </a:p>
          <a:p>
            <a:pPr algn="l"/>
            <a:endParaRPr lang="en-IN"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fontScale="92500" lnSpcReduction="20000"/>
          </a:bodyPr>
          <a:lstStyle/>
          <a:p>
            <a:pPr lvl="1" algn="l">
              <a:buFont typeface="Arial" pitchFamily="34" charset="0"/>
              <a:buChar char="•"/>
            </a:pPr>
            <a:r>
              <a:rPr lang="en-US" dirty="0" smtClean="0">
                <a:solidFill>
                  <a:schemeClr val="tx1"/>
                </a:solidFill>
              </a:rPr>
              <a:t>  </a:t>
            </a:r>
            <a:r>
              <a:rPr lang="en-US" sz="3500" b="1" dirty="0" smtClean="0">
                <a:solidFill>
                  <a:schemeClr val="tx1"/>
                </a:solidFill>
              </a:rPr>
              <a:t>Antigenic Specificity  :</a:t>
            </a:r>
          </a:p>
          <a:p>
            <a:pPr lvl="1" algn="l"/>
            <a:r>
              <a:rPr lang="en-IN" sz="3500" dirty="0" smtClean="0">
                <a:solidFill>
                  <a:schemeClr val="tx1"/>
                </a:solidFill>
              </a:rPr>
              <a:t>-  The basis of antigenic specificity </a:t>
            </a:r>
            <a:r>
              <a:rPr lang="en-IN" sz="3500" dirty="0" smtClean="0">
                <a:solidFill>
                  <a:schemeClr val="tx1"/>
                </a:solidFill>
              </a:rPr>
              <a:t>is </a:t>
            </a:r>
            <a:r>
              <a:rPr lang="en-IN" sz="3500" dirty="0" err="1" smtClean="0">
                <a:solidFill>
                  <a:schemeClr val="tx1"/>
                </a:solidFill>
              </a:rPr>
              <a:t>stereochemical</a:t>
            </a:r>
            <a:r>
              <a:rPr lang="en-IN" sz="3500" dirty="0" smtClean="0">
                <a:solidFill>
                  <a:schemeClr val="tx1"/>
                </a:solidFill>
              </a:rPr>
              <a:t>.</a:t>
            </a:r>
          </a:p>
          <a:p>
            <a:pPr lvl="1" algn="l">
              <a:buFontTx/>
              <a:buChar char="-"/>
            </a:pPr>
            <a:r>
              <a:rPr lang="en-IN" sz="3500" dirty="0" smtClean="0">
                <a:solidFill>
                  <a:schemeClr val="tx1"/>
                </a:solidFill>
              </a:rPr>
              <a:t>  was first demonstrated by </a:t>
            </a:r>
            <a:r>
              <a:rPr lang="en-IN" sz="3500" dirty="0" err="1" smtClean="0">
                <a:solidFill>
                  <a:schemeClr val="tx1"/>
                </a:solidFill>
              </a:rPr>
              <a:t>Obermayer</a:t>
            </a:r>
            <a:r>
              <a:rPr lang="en-IN" sz="3500" dirty="0" smtClean="0">
                <a:solidFill>
                  <a:schemeClr val="tx1"/>
                </a:solidFill>
              </a:rPr>
              <a:t> and Pick and confirmed by Landsteiner.</a:t>
            </a:r>
          </a:p>
          <a:p>
            <a:pPr lvl="1" algn="l">
              <a:buFontTx/>
              <a:buChar char="-"/>
            </a:pPr>
            <a:r>
              <a:rPr lang="en-IN" sz="3500" dirty="0" smtClean="0">
                <a:solidFill>
                  <a:schemeClr val="tx1"/>
                </a:solidFill>
              </a:rPr>
              <a:t> antigenic specificity is determined by single chemical grouping and even by a single acid radical.</a:t>
            </a:r>
          </a:p>
          <a:p>
            <a:pPr lvl="1" algn="l">
              <a:buFontTx/>
              <a:buChar char="-"/>
            </a:pPr>
            <a:r>
              <a:rPr lang="en-IN" sz="3500" dirty="0" smtClean="0">
                <a:solidFill>
                  <a:schemeClr val="tx1"/>
                </a:solidFill>
              </a:rPr>
              <a:t>  The position of the antigenic determinant group in the antigen molecule, attached at the </a:t>
            </a:r>
            <a:r>
              <a:rPr lang="en-IN" sz="3500" b="1" dirty="0" err="1" smtClean="0">
                <a:solidFill>
                  <a:schemeClr val="tx1"/>
                </a:solidFill>
              </a:rPr>
              <a:t>ortho</a:t>
            </a:r>
            <a:r>
              <a:rPr lang="en-IN" sz="3500" b="1" dirty="0" smtClean="0">
                <a:solidFill>
                  <a:schemeClr val="tx1"/>
                </a:solidFill>
              </a:rPr>
              <a:t>, meta or </a:t>
            </a:r>
            <a:r>
              <a:rPr lang="en-IN" sz="3500" b="1" dirty="0" err="1" smtClean="0">
                <a:solidFill>
                  <a:schemeClr val="tx1"/>
                </a:solidFill>
              </a:rPr>
              <a:t>para</a:t>
            </a:r>
            <a:r>
              <a:rPr lang="en-IN" sz="3500" b="1" dirty="0" smtClean="0">
                <a:solidFill>
                  <a:schemeClr val="tx1"/>
                </a:solidFill>
              </a:rPr>
              <a:t> positions </a:t>
            </a:r>
            <a:r>
              <a:rPr lang="en-IN" sz="3500" dirty="0" smtClean="0">
                <a:solidFill>
                  <a:schemeClr val="tx1"/>
                </a:solidFill>
              </a:rPr>
              <a:t>shows differences in specificity.</a:t>
            </a:r>
          </a:p>
          <a:p>
            <a:pPr lvl="1" algn="l">
              <a:buFontTx/>
              <a:buChar char="-"/>
            </a:pPr>
            <a:r>
              <a:rPr lang="en-IN" sz="3500" dirty="0" smtClean="0">
                <a:solidFill>
                  <a:schemeClr val="tx1"/>
                </a:solidFill>
              </a:rPr>
              <a:t>  The spatial configuration of the determinant group was also shown by differences </a:t>
            </a:r>
            <a:r>
              <a:rPr lang="en-IN" sz="3500" dirty="0" smtClean="0">
                <a:solidFill>
                  <a:schemeClr val="tx1"/>
                </a:solidFill>
              </a:rPr>
              <a:t>in the </a:t>
            </a:r>
            <a:r>
              <a:rPr lang="en-IN" sz="3500" dirty="0" smtClean="0">
                <a:solidFill>
                  <a:schemeClr val="tx1"/>
                </a:solidFill>
              </a:rPr>
              <a:t>antigenic specificity of the </a:t>
            </a:r>
            <a:r>
              <a:rPr lang="en-IN" sz="3500" b="1" dirty="0" err="1" smtClean="0">
                <a:solidFill>
                  <a:schemeClr val="tx1"/>
                </a:solidFill>
              </a:rPr>
              <a:t>dextro</a:t>
            </a:r>
            <a:r>
              <a:rPr lang="en-IN" sz="3500" b="1" dirty="0" smtClean="0">
                <a:solidFill>
                  <a:schemeClr val="tx1"/>
                </a:solidFill>
              </a:rPr>
              <a:t>, </a:t>
            </a:r>
            <a:r>
              <a:rPr lang="en-IN" sz="3500" b="1" dirty="0" err="1" smtClean="0">
                <a:solidFill>
                  <a:schemeClr val="tx1"/>
                </a:solidFill>
              </a:rPr>
              <a:t>levo</a:t>
            </a:r>
            <a:r>
              <a:rPr lang="en-IN" sz="3500" b="1" dirty="0" smtClean="0">
                <a:solidFill>
                  <a:schemeClr val="tx1"/>
                </a:solidFill>
              </a:rPr>
              <a:t> and </a:t>
            </a:r>
            <a:r>
              <a:rPr lang="en-IN" sz="3500" b="1" dirty="0" err="1" smtClean="0">
                <a:solidFill>
                  <a:schemeClr val="tx1"/>
                </a:solidFill>
              </a:rPr>
              <a:t>meso</a:t>
            </a:r>
            <a:r>
              <a:rPr lang="en-IN" sz="3500" b="1" dirty="0" smtClean="0">
                <a:solidFill>
                  <a:schemeClr val="tx1"/>
                </a:solidFill>
              </a:rPr>
              <a:t> </a:t>
            </a:r>
            <a:r>
              <a:rPr lang="en-IN" sz="3500" dirty="0" smtClean="0">
                <a:solidFill>
                  <a:schemeClr val="tx1"/>
                </a:solidFill>
              </a:rPr>
              <a:t>isomers</a:t>
            </a:r>
          </a:p>
          <a:p>
            <a:pPr lvl="1" algn="l">
              <a:buFontTx/>
              <a:buChar char="-"/>
            </a:pPr>
            <a:endParaRPr lang="en-IN" sz="32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fontScale="92500" lnSpcReduction="20000"/>
          </a:bodyPr>
          <a:lstStyle/>
          <a:p>
            <a:pPr lvl="1" algn="l">
              <a:buFontTx/>
              <a:buChar char="-"/>
            </a:pPr>
            <a:r>
              <a:rPr lang="en-IN" dirty="0" smtClean="0">
                <a:solidFill>
                  <a:schemeClr val="tx1"/>
                </a:solidFill>
              </a:rPr>
              <a:t>  </a:t>
            </a:r>
            <a:r>
              <a:rPr lang="en-IN" sz="3500" dirty="0" smtClean="0">
                <a:solidFill>
                  <a:schemeClr val="tx1"/>
                </a:solidFill>
              </a:rPr>
              <a:t>Antigenic specificity is not absolute. Cross-reactions can occur between antigens that bear </a:t>
            </a:r>
            <a:r>
              <a:rPr lang="en-IN" sz="3500" dirty="0" err="1" smtClean="0">
                <a:solidFill>
                  <a:schemeClr val="tx1"/>
                </a:solidFill>
              </a:rPr>
              <a:t>stereochemical</a:t>
            </a:r>
            <a:endParaRPr lang="en-IN" sz="3500" dirty="0" smtClean="0">
              <a:solidFill>
                <a:schemeClr val="tx1"/>
              </a:solidFill>
            </a:endParaRPr>
          </a:p>
          <a:p>
            <a:pPr lvl="1" algn="l"/>
            <a:r>
              <a:rPr lang="en-IN" sz="3500" dirty="0" smtClean="0">
                <a:solidFill>
                  <a:schemeClr val="tx1"/>
                </a:solidFill>
              </a:rPr>
              <a:t>similarities. In some cases, apparent cross-reactions may be due to the sharing of identical antigenic determinants by different antigens.</a:t>
            </a:r>
          </a:p>
          <a:p>
            <a:pPr lvl="1" algn="l"/>
            <a:r>
              <a:rPr lang="en-IN" sz="3500" dirty="0" smtClean="0">
                <a:solidFill>
                  <a:schemeClr val="tx1"/>
                </a:solidFill>
              </a:rPr>
              <a:t>-  The specificity of natural tissue antigens of animals may be considered under different categories as </a:t>
            </a:r>
            <a:r>
              <a:rPr lang="en-IN" sz="3500" b="1" dirty="0" smtClean="0">
                <a:solidFill>
                  <a:schemeClr val="tx1"/>
                </a:solidFill>
              </a:rPr>
              <a:t>species, </a:t>
            </a:r>
            <a:r>
              <a:rPr lang="en-IN" sz="3500" b="1" dirty="0" err="1" smtClean="0">
                <a:solidFill>
                  <a:schemeClr val="tx1"/>
                </a:solidFill>
              </a:rPr>
              <a:t>iso</a:t>
            </a:r>
            <a:r>
              <a:rPr lang="en-IN" sz="3500" b="1" dirty="0" smtClean="0">
                <a:solidFill>
                  <a:schemeClr val="tx1"/>
                </a:solidFill>
              </a:rPr>
              <a:t>, auto and organ specificities.</a:t>
            </a:r>
          </a:p>
          <a:p>
            <a:pPr algn="l"/>
            <a:r>
              <a:rPr lang="en-IN" sz="3500" dirty="0" smtClean="0">
                <a:solidFill>
                  <a:schemeClr val="tx1"/>
                </a:solidFill>
              </a:rPr>
              <a:t>•  </a:t>
            </a:r>
            <a:r>
              <a:rPr lang="en-IN" sz="3500" b="1" dirty="0" smtClean="0">
                <a:solidFill>
                  <a:schemeClr val="tx1"/>
                </a:solidFill>
              </a:rPr>
              <a:t>Species specificity:</a:t>
            </a:r>
          </a:p>
          <a:p>
            <a:pPr lvl="1" algn="l"/>
            <a:r>
              <a:rPr lang="en-IN" sz="3500" dirty="0" smtClean="0">
                <a:solidFill>
                  <a:schemeClr val="tx1"/>
                </a:solidFill>
              </a:rPr>
              <a:t> - Tissues of all individuals in a species contain species-specific antigens. There may be some degree of cross-reaction between antigens from related species. </a:t>
            </a:r>
          </a:p>
          <a:p>
            <a:pPr algn="l"/>
            <a:endParaRPr lang="en-IN"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lnSpcReduction="10000"/>
          </a:bodyPr>
          <a:lstStyle/>
          <a:p>
            <a:pPr lvl="1" algn="l">
              <a:buFontTx/>
              <a:buChar char="-"/>
            </a:pPr>
            <a:r>
              <a:rPr lang="en-IN" dirty="0" smtClean="0">
                <a:solidFill>
                  <a:schemeClr val="tx1"/>
                </a:solidFill>
              </a:rPr>
              <a:t> </a:t>
            </a:r>
            <a:r>
              <a:rPr lang="en-IN" sz="3200" dirty="0" smtClean="0">
                <a:solidFill>
                  <a:schemeClr val="tx1"/>
                </a:solidFill>
              </a:rPr>
              <a:t>This immunological relationship is due to their </a:t>
            </a:r>
            <a:r>
              <a:rPr lang="en-IN" sz="3200" dirty="0" err="1" smtClean="0">
                <a:solidFill>
                  <a:schemeClr val="tx1"/>
                </a:solidFill>
              </a:rPr>
              <a:t>phylogenetic</a:t>
            </a:r>
            <a:r>
              <a:rPr lang="en-IN" sz="3200" dirty="0" smtClean="0">
                <a:solidFill>
                  <a:schemeClr val="tx1"/>
                </a:solidFill>
              </a:rPr>
              <a:t> relationship.</a:t>
            </a:r>
          </a:p>
          <a:p>
            <a:pPr lvl="1" algn="l">
              <a:buFontTx/>
              <a:buChar char="-"/>
            </a:pPr>
            <a:r>
              <a:rPr lang="en-IN" sz="3200" dirty="0" smtClean="0">
                <a:solidFill>
                  <a:schemeClr val="tx1"/>
                </a:solidFill>
              </a:rPr>
              <a:t>  It has been used in tracing evolutionary relationships between species. </a:t>
            </a:r>
          </a:p>
          <a:p>
            <a:pPr lvl="1" algn="l">
              <a:buFontTx/>
              <a:buChar char="-"/>
            </a:pPr>
            <a:r>
              <a:rPr lang="en-IN" sz="3200" dirty="0" smtClean="0">
                <a:solidFill>
                  <a:schemeClr val="tx1"/>
                </a:solidFill>
              </a:rPr>
              <a:t>  It has forensic applications in the identification of the species from blood and seminal stains.</a:t>
            </a:r>
            <a:r>
              <a:rPr lang="en-IN" sz="3200" dirty="0" smtClean="0"/>
              <a:t> </a:t>
            </a:r>
          </a:p>
          <a:p>
            <a:pPr lvl="1" algn="l">
              <a:buFontTx/>
              <a:buChar char="-"/>
            </a:pPr>
            <a:r>
              <a:rPr lang="en-IN" sz="3200" dirty="0" smtClean="0">
                <a:solidFill>
                  <a:schemeClr val="tx1"/>
                </a:solidFill>
              </a:rPr>
              <a:t>  </a:t>
            </a:r>
            <a:r>
              <a:rPr lang="en-IN" sz="3200" dirty="0" err="1" smtClean="0">
                <a:solidFill>
                  <a:schemeClr val="tx1"/>
                </a:solidFill>
              </a:rPr>
              <a:t>Phylogenetic</a:t>
            </a:r>
            <a:r>
              <a:rPr lang="en-IN" sz="3200" dirty="0" smtClean="0">
                <a:solidFill>
                  <a:schemeClr val="tx1"/>
                </a:solidFill>
              </a:rPr>
              <a:t> relationships reflecting cross-reactions between antigens from different species that cause hypersensitivity.</a:t>
            </a:r>
          </a:p>
          <a:p>
            <a:pPr algn="l">
              <a:buFont typeface="Arial" pitchFamily="34" charset="0"/>
              <a:buChar char="•"/>
            </a:pPr>
            <a:r>
              <a:rPr lang="en-US" sz="3200" dirty="0" smtClean="0">
                <a:solidFill>
                  <a:schemeClr val="tx1"/>
                </a:solidFill>
              </a:rPr>
              <a:t>  </a:t>
            </a:r>
            <a:r>
              <a:rPr lang="en-IN" b="1" dirty="0" err="1" smtClean="0">
                <a:solidFill>
                  <a:schemeClr val="tx1"/>
                </a:solidFill>
              </a:rPr>
              <a:t>Isospecificity</a:t>
            </a:r>
            <a:r>
              <a:rPr lang="en-IN" b="1" dirty="0" smtClean="0">
                <a:solidFill>
                  <a:schemeClr val="tx1"/>
                </a:solidFill>
              </a:rPr>
              <a:t>: </a:t>
            </a:r>
          </a:p>
          <a:p>
            <a:pPr lvl="1" algn="l">
              <a:buFontTx/>
              <a:buChar char="-"/>
            </a:pPr>
            <a:r>
              <a:rPr lang="en-IN" sz="3200" dirty="0" smtClean="0">
                <a:solidFill>
                  <a:schemeClr val="tx1"/>
                </a:solidFill>
              </a:rPr>
              <a:t>  </a:t>
            </a:r>
            <a:r>
              <a:rPr lang="en-IN" sz="3200" dirty="0" err="1" smtClean="0">
                <a:solidFill>
                  <a:schemeClr val="tx1"/>
                </a:solidFill>
              </a:rPr>
              <a:t>Isoantigens</a:t>
            </a:r>
            <a:r>
              <a:rPr lang="en-IN" sz="3200" dirty="0" smtClean="0">
                <a:solidFill>
                  <a:schemeClr val="tx1"/>
                </a:solidFill>
              </a:rPr>
              <a:t> are antigens found in some but not all members of a species.</a:t>
            </a:r>
          </a:p>
          <a:p>
            <a:pPr lvl="1" algn="l">
              <a:buFontTx/>
              <a:buChar char="-"/>
            </a:pPr>
            <a:r>
              <a:rPr lang="en-IN" sz="3200" dirty="0" smtClean="0">
                <a:solidFill>
                  <a:schemeClr val="tx1"/>
                </a:solidFill>
              </a:rPr>
              <a:t>  A species may be grouped depending on the presence of different </a:t>
            </a:r>
            <a:r>
              <a:rPr lang="en-IN" sz="3200" dirty="0" err="1" smtClean="0">
                <a:solidFill>
                  <a:schemeClr val="tx1"/>
                </a:solidFill>
              </a:rPr>
              <a:t>isoantigens</a:t>
            </a:r>
            <a:r>
              <a:rPr lang="en-IN" sz="3200" dirty="0" smtClean="0">
                <a:solidFill>
                  <a:schemeClr val="tx1"/>
                </a:solidFill>
              </a:rPr>
              <a:t> in its members .</a:t>
            </a:r>
          </a:p>
          <a:p>
            <a:pPr lvl="1" algn="l">
              <a:buFontTx/>
              <a:buChar char="-"/>
            </a:pPr>
            <a:endParaRPr lang="en-IN" sz="3200"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buNone/>
            </a:pPr>
            <a:r>
              <a:rPr lang="en-IN" dirty="0" smtClean="0"/>
              <a:t>	-   The best examples of </a:t>
            </a:r>
            <a:r>
              <a:rPr lang="en-IN" dirty="0" err="1" smtClean="0"/>
              <a:t>isoantigens</a:t>
            </a:r>
            <a:r>
              <a:rPr lang="en-IN" dirty="0" smtClean="0"/>
              <a:t> are the human erythrocyte antigen , based on which individuals can be classified into different blood groups. </a:t>
            </a:r>
          </a:p>
          <a:p>
            <a:pPr>
              <a:buNone/>
            </a:pPr>
            <a:r>
              <a:rPr lang="en-IN" dirty="0" smtClean="0"/>
              <a:t>	-  They are of clinical importance in </a:t>
            </a:r>
            <a:r>
              <a:rPr lang="en-IN" dirty="0" err="1" smtClean="0"/>
              <a:t>bloodtransfusion</a:t>
            </a:r>
            <a:r>
              <a:rPr lang="en-IN" dirty="0" smtClean="0"/>
              <a:t> and in isoimmunisation during pregnancy also help in determining disputed paternity cases.</a:t>
            </a:r>
          </a:p>
          <a:p>
            <a:pPr>
              <a:buNone/>
            </a:pPr>
            <a:r>
              <a:rPr lang="en-IN" dirty="0" smtClean="0"/>
              <a:t>	-  Blood groups find application in anthropology.</a:t>
            </a:r>
          </a:p>
          <a:p>
            <a:r>
              <a:rPr lang="en-IN" b="1" dirty="0" err="1" smtClean="0"/>
              <a:t>Autospecificity</a:t>
            </a:r>
            <a:r>
              <a:rPr lang="en-IN" b="1" dirty="0" smtClean="0"/>
              <a:t> : </a:t>
            </a:r>
          </a:p>
          <a:p>
            <a:pPr>
              <a:buNone/>
            </a:pPr>
            <a:r>
              <a:rPr lang="en-IN" dirty="0" smtClean="0"/>
              <a:t>	-  </a:t>
            </a:r>
            <a:r>
              <a:rPr lang="en-IN" dirty="0" err="1" smtClean="0"/>
              <a:t>Autologous</a:t>
            </a:r>
            <a:r>
              <a:rPr lang="en-IN" dirty="0" smtClean="0"/>
              <a:t> or self-antigens are ordinarily non-anti </a:t>
            </a:r>
            <a:r>
              <a:rPr lang="en-IN" dirty="0" err="1" smtClean="0"/>
              <a:t>enic</a:t>
            </a:r>
            <a:r>
              <a:rPr lang="en-IN" dirty="0" smtClean="0"/>
              <a:t> but there are exceptions.</a:t>
            </a:r>
          </a:p>
          <a:p>
            <a:pPr>
              <a:buNone/>
            </a:pPr>
            <a:r>
              <a:rPr lang="en-IN" dirty="0" smtClean="0"/>
              <a:t>	</a:t>
            </a:r>
            <a:r>
              <a:rPr lang="en-IN" dirty="0" err="1" smtClean="0"/>
              <a:t>e.g</a:t>
            </a:r>
            <a:r>
              <a:rPr lang="en-IN" dirty="0" smtClean="0"/>
              <a:t>  Sequestrated antigens that are not normally found</a:t>
            </a:r>
          </a:p>
          <a:p>
            <a:pPr>
              <a:buNone/>
            </a:pPr>
            <a:r>
              <a:rPr lang="en-IN" dirty="0" smtClean="0"/>
              <a:t>	free in circulation or tissue fluids (such as the eye lens</a:t>
            </a:r>
          </a:p>
          <a:p>
            <a:pPr>
              <a:buNone/>
            </a:pPr>
            <a:r>
              <a:rPr lang="en-IN" dirty="0" smtClean="0"/>
              <a:t>	protein normally confined within its capsule) are not</a:t>
            </a:r>
          </a:p>
          <a:p>
            <a:pPr>
              <a:buNone/>
            </a:pPr>
            <a:r>
              <a:rPr lang="en-IN" dirty="0" smtClean="0"/>
              <a:t>	recognised as self-antigens.</a:t>
            </a:r>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IN" b="1" dirty="0" smtClean="0"/>
              <a:t>Organ specificity: </a:t>
            </a:r>
          </a:p>
          <a:p>
            <a:pPr>
              <a:buNone/>
            </a:pPr>
            <a:r>
              <a:rPr lang="en-IN" b="1" dirty="0" smtClean="0"/>
              <a:t>	-  </a:t>
            </a:r>
            <a:r>
              <a:rPr lang="en-IN" dirty="0" smtClean="0"/>
              <a:t>Some organs, such as the  brain, Kidneys and lens protein of different species, share the same antigen. Such antigens , found in different species are called organ-specific antigens.</a:t>
            </a:r>
          </a:p>
          <a:p>
            <a:r>
              <a:rPr lang="en-IN" b="1" dirty="0" err="1" smtClean="0"/>
              <a:t>Heterogenetic</a:t>
            </a:r>
            <a:r>
              <a:rPr lang="en-IN" b="1" dirty="0" smtClean="0"/>
              <a:t> (</a:t>
            </a:r>
            <a:r>
              <a:rPr lang="en-IN" b="1" dirty="0" err="1" smtClean="0"/>
              <a:t>heterophile</a:t>
            </a:r>
            <a:r>
              <a:rPr lang="en-IN" b="1" dirty="0" smtClean="0"/>
              <a:t>) </a:t>
            </a:r>
            <a:r>
              <a:rPr lang="en-IN" b="1" dirty="0" smtClean="0"/>
              <a:t>specificity</a:t>
            </a:r>
            <a:r>
              <a:rPr lang="en-IN" b="1" dirty="0" smtClean="0"/>
              <a:t>: </a:t>
            </a:r>
          </a:p>
          <a:p>
            <a:pPr>
              <a:buNone/>
            </a:pPr>
            <a:r>
              <a:rPr lang="en-IN" b="1" dirty="0" smtClean="0"/>
              <a:t>	</a:t>
            </a:r>
            <a:r>
              <a:rPr lang="en-IN" dirty="0" smtClean="0"/>
              <a:t>-  The same or closely related antigens may sometimes occur in different biological species, classes and kingdoms. These are known as </a:t>
            </a:r>
            <a:r>
              <a:rPr lang="en-IN" dirty="0" err="1" smtClean="0"/>
              <a:t>heterogenetic</a:t>
            </a:r>
            <a:r>
              <a:rPr lang="en-IN" dirty="0" smtClean="0"/>
              <a:t> or </a:t>
            </a:r>
            <a:r>
              <a:rPr lang="en-IN" dirty="0" err="1" smtClean="0"/>
              <a:t>heterophile</a:t>
            </a:r>
            <a:r>
              <a:rPr lang="en-IN" dirty="0" smtClean="0"/>
              <a:t> antigens. </a:t>
            </a:r>
            <a:r>
              <a:rPr lang="en-IN" dirty="0" err="1" smtClean="0"/>
              <a:t>e.g</a:t>
            </a:r>
            <a:endParaRPr lang="en-IN" dirty="0" smtClean="0"/>
          </a:p>
          <a:p>
            <a:pPr>
              <a:buNone/>
            </a:pPr>
            <a:r>
              <a:rPr lang="en-IN" dirty="0" smtClean="0"/>
              <a:t>	</a:t>
            </a:r>
            <a:r>
              <a:rPr lang="en-IN" b="1" dirty="0" err="1" smtClean="0"/>
              <a:t>Forssman</a:t>
            </a:r>
            <a:r>
              <a:rPr lang="en-IN" b="1" dirty="0" smtClean="0"/>
              <a:t> antigen , a lipid carbohydrate complex</a:t>
            </a:r>
          </a:p>
          <a:p>
            <a:pPr>
              <a:buNone/>
            </a:pPr>
            <a:r>
              <a:rPr lang="en-IN" dirty="0" smtClean="0"/>
              <a:t>	widely distributed in many animals, birds, plants and bacteria.</a:t>
            </a:r>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IN" dirty="0" smtClean="0"/>
              <a:t>	-  </a:t>
            </a:r>
            <a:r>
              <a:rPr lang="en-IN" dirty="0" err="1" smtClean="0"/>
              <a:t>heterophile</a:t>
            </a:r>
            <a:r>
              <a:rPr lang="en-IN" dirty="0" smtClean="0"/>
              <a:t> antigens are responsible for some diagnostic serological reactions in which antigens</a:t>
            </a:r>
          </a:p>
          <a:p>
            <a:pPr>
              <a:buNone/>
            </a:pPr>
            <a:r>
              <a:rPr lang="en-IN" dirty="0" smtClean="0"/>
              <a:t>	unrelated to etiological agents are employed (</a:t>
            </a:r>
            <a:r>
              <a:rPr lang="en-IN" dirty="0" err="1" smtClean="0"/>
              <a:t>heterophile</a:t>
            </a:r>
            <a:r>
              <a:rPr lang="en-IN" dirty="0" smtClean="0"/>
              <a:t> reaction):</a:t>
            </a:r>
          </a:p>
          <a:p>
            <a:pPr>
              <a:buNone/>
            </a:pPr>
            <a:r>
              <a:rPr lang="en-IN" dirty="0" smtClean="0"/>
              <a:t>	The </a:t>
            </a:r>
            <a:r>
              <a:rPr lang="en-IN" b="1" dirty="0" smtClean="0"/>
              <a:t>Weil-Felix reaction </a:t>
            </a:r>
            <a:r>
              <a:rPr lang="en-IN" dirty="0" smtClean="0"/>
              <a:t>in typhus fever</a:t>
            </a:r>
          </a:p>
          <a:p>
            <a:pPr>
              <a:buNone/>
            </a:pPr>
            <a:r>
              <a:rPr lang="en-IN" dirty="0" smtClean="0"/>
              <a:t>	The </a:t>
            </a:r>
            <a:r>
              <a:rPr lang="en-IN" b="1" dirty="0" smtClean="0"/>
              <a:t>Paul-</a:t>
            </a:r>
            <a:r>
              <a:rPr lang="en-IN" b="1" dirty="0" err="1" smtClean="0"/>
              <a:t>Bunnell</a:t>
            </a:r>
            <a:r>
              <a:rPr lang="en-IN" b="1" dirty="0" smtClean="0"/>
              <a:t> test </a:t>
            </a:r>
            <a:r>
              <a:rPr lang="en-IN" dirty="0" smtClean="0"/>
              <a:t>in infectious mononucleosis</a:t>
            </a:r>
          </a:p>
          <a:p>
            <a:pPr>
              <a:buNone/>
            </a:pPr>
            <a:r>
              <a:rPr lang="en-IN" smtClean="0"/>
              <a:t>	The </a:t>
            </a:r>
            <a:r>
              <a:rPr lang="en-IN" b="1" dirty="0" smtClean="0"/>
              <a:t>cold agglutinin test </a:t>
            </a:r>
            <a:r>
              <a:rPr lang="en-IN" dirty="0" smtClean="0"/>
              <a:t>in primary atypical pneumonia</a:t>
            </a:r>
          </a:p>
          <a:p>
            <a:r>
              <a:rPr lang="en-IN" b="1" dirty="0" smtClean="0"/>
              <a:t>Biological Classification of Antigens :</a:t>
            </a:r>
          </a:p>
          <a:p>
            <a:pPr>
              <a:buNone/>
            </a:pPr>
            <a:r>
              <a:rPr lang="en-IN" b="1" dirty="0" smtClean="0"/>
              <a:t>	</a:t>
            </a:r>
            <a:r>
              <a:rPr lang="en-IN" dirty="0" smtClean="0"/>
              <a:t>Depending on their ability to induce antibody </a:t>
            </a:r>
            <a:r>
              <a:rPr lang="en-IN" dirty="0" err="1" smtClean="0"/>
              <a:t>formation,antigens</a:t>
            </a:r>
            <a:r>
              <a:rPr lang="en-IN" dirty="0" smtClean="0"/>
              <a:t> are classified into:</a:t>
            </a:r>
          </a:p>
          <a:p>
            <a:pPr>
              <a:buNone/>
            </a:pPr>
            <a:r>
              <a:rPr lang="en-IN" dirty="0" smtClean="0"/>
              <a:t>	• T cell-dependent (TD) antigens</a:t>
            </a:r>
          </a:p>
          <a:p>
            <a:pPr>
              <a:buNone/>
            </a:pPr>
            <a:r>
              <a:rPr lang="en-IN" dirty="0" smtClean="0"/>
              <a:t>	• T cell-independent (</a:t>
            </a:r>
            <a:r>
              <a:rPr lang="en-IN" dirty="0" err="1" smtClean="0"/>
              <a:t>Tl</a:t>
            </a:r>
            <a:r>
              <a:rPr lang="en-IN" dirty="0" smtClean="0"/>
              <a:t>) antigens</a:t>
            </a:r>
          </a:p>
          <a:p>
            <a:pPr>
              <a:buNone/>
            </a:pP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r>
              <a:rPr lang="en-IN" b="1" dirty="0" smtClean="0"/>
              <a:t>T cell-dependent antigens: </a:t>
            </a:r>
          </a:p>
          <a:p>
            <a:pPr>
              <a:buNone/>
            </a:pPr>
            <a:r>
              <a:rPr lang="en-IN" b="1" dirty="0" smtClean="0"/>
              <a:t>	</a:t>
            </a:r>
            <a:r>
              <a:rPr lang="en-IN" dirty="0" smtClean="0"/>
              <a:t>Most natural proteins are T-dependent antigens and B cells cannot respond to these antigens without a co-stimulatory signal from the T</a:t>
            </a:r>
            <a:r>
              <a:rPr lang="en-IN" sz="1900" dirty="0" smtClean="0"/>
              <a:t>H </a:t>
            </a:r>
            <a:r>
              <a:rPr lang="en-IN" dirty="0" smtClean="0"/>
              <a:t>cells.</a:t>
            </a:r>
          </a:p>
          <a:p>
            <a:pPr>
              <a:buNone/>
            </a:pPr>
            <a:r>
              <a:rPr lang="en-IN" dirty="0" smtClean="0"/>
              <a:t>	These antigens bind to the surface </a:t>
            </a:r>
            <a:r>
              <a:rPr lang="en-IN" dirty="0" err="1" smtClean="0"/>
              <a:t>Ig</a:t>
            </a:r>
            <a:r>
              <a:rPr lang="en-IN" dirty="0" smtClean="0"/>
              <a:t> on B cells and are</a:t>
            </a:r>
          </a:p>
          <a:p>
            <a:pPr>
              <a:buNone/>
            </a:pPr>
            <a:r>
              <a:rPr lang="en-IN" dirty="0" smtClean="0"/>
              <a:t>	internalised and processed to smaller peptides, which</a:t>
            </a:r>
          </a:p>
          <a:p>
            <a:pPr>
              <a:buNone/>
            </a:pPr>
            <a:r>
              <a:rPr lang="en-IN" dirty="0" smtClean="0"/>
              <a:t>	are then expressed on the surface of B cells </a:t>
            </a:r>
            <a:r>
              <a:rPr lang="en-IN" dirty="0" err="1" smtClean="0"/>
              <a:t>complexed</a:t>
            </a:r>
            <a:endParaRPr lang="en-IN" dirty="0" smtClean="0"/>
          </a:p>
          <a:p>
            <a:pPr>
              <a:buNone/>
            </a:pPr>
            <a:r>
              <a:rPr lang="en-IN" dirty="0" smtClean="0"/>
              <a:t>	with MHCII and presented to T cells. Once these complexes are organised by T</a:t>
            </a:r>
            <a:r>
              <a:rPr lang="en-IN" sz="2200" dirty="0" smtClean="0"/>
              <a:t>H</a:t>
            </a:r>
            <a:r>
              <a:rPr lang="en-IN" dirty="0" smtClean="0"/>
              <a:t> cells, they secrete cytokines and start expressing the CD40 </a:t>
            </a:r>
            <a:r>
              <a:rPr lang="en-IN" dirty="0" err="1" smtClean="0"/>
              <a:t>ligand</a:t>
            </a:r>
            <a:r>
              <a:rPr lang="en-IN" dirty="0" smtClean="0"/>
              <a:t> which interacts with CD40 on the B cells. </a:t>
            </a:r>
          </a:p>
          <a:p>
            <a:pPr>
              <a:buNone/>
            </a:pPr>
            <a:r>
              <a:rPr lang="en-IN" dirty="0" smtClean="0"/>
              <a:t>	The T-B interaction and the cytokines provide the stimulus for B cell activation.</a:t>
            </a:r>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lnSpcReduction="10000"/>
          </a:bodyPr>
          <a:lstStyle/>
          <a:p>
            <a:pPr algn="l"/>
            <a:r>
              <a:rPr lang="en-IN" b="1" dirty="0" smtClean="0">
                <a:solidFill>
                  <a:schemeClr val="tx1"/>
                </a:solidFill>
              </a:rPr>
              <a:t>	</a:t>
            </a:r>
            <a:r>
              <a:rPr lang="en-IN" sz="3600" b="1" u="sng" dirty="0" err="1" smtClean="0">
                <a:solidFill>
                  <a:schemeClr val="tx1"/>
                </a:solidFill>
              </a:rPr>
              <a:t>Definations</a:t>
            </a:r>
            <a:r>
              <a:rPr lang="en-IN" sz="3600" b="1" u="sng" dirty="0" smtClean="0">
                <a:solidFill>
                  <a:schemeClr val="tx1"/>
                </a:solidFill>
              </a:rPr>
              <a:t> :</a:t>
            </a:r>
          </a:p>
          <a:p>
            <a:pPr lvl="1" algn="l">
              <a:buFont typeface="Arial" pitchFamily="34" charset="0"/>
              <a:buChar char="•"/>
            </a:pPr>
            <a:r>
              <a:rPr lang="en-IN" b="1" dirty="0" smtClean="0">
                <a:solidFill>
                  <a:schemeClr val="tx1"/>
                </a:solidFill>
              </a:rPr>
              <a:t>  </a:t>
            </a:r>
            <a:r>
              <a:rPr lang="en-IN" sz="3600" b="1" dirty="0" smtClean="0">
                <a:solidFill>
                  <a:schemeClr val="tx1"/>
                </a:solidFill>
              </a:rPr>
              <a:t>Antigens : </a:t>
            </a:r>
            <a:r>
              <a:rPr lang="en-IN" sz="3600" dirty="0" smtClean="0">
                <a:solidFill>
                  <a:schemeClr val="tx1"/>
                </a:solidFill>
              </a:rPr>
              <a:t>Molecules that interact specifically with the products of immune response generated by an</a:t>
            </a:r>
            <a:r>
              <a:rPr lang="en-IN" sz="3600" i="1" dirty="0" smtClean="0">
                <a:solidFill>
                  <a:schemeClr val="tx1"/>
                </a:solidFill>
              </a:rPr>
              <a:t> </a:t>
            </a:r>
            <a:r>
              <a:rPr lang="en-IN" sz="3600" dirty="0" err="1" smtClean="0">
                <a:solidFill>
                  <a:schemeClr val="tx1"/>
                </a:solidFill>
              </a:rPr>
              <a:t>immunogen</a:t>
            </a:r>
            <a:r>
              <a:rPr lang="en-IN" sz="3600" dirty="0" smtClean="0">
                <a:solidFill>
                  <a:schemeClr val="tx1"/>
                </a:solidFill>
              </a:rPr>
              <a:t>, that is, with antibodies, B cell receptors (BCRs) and/or T cell receptors (TCRs). </a:t>
            </a:r>
          </a:p>
          <a:p>
            <a:pPr lvl="1" algn="l">
              <a:buFont typeface="Arial" pitchFamily="34" charset="0"/>
              <a:buChar char="•"/>
            </a:pPr>
            <a:r>
              <a:rPr lang="en-IN" sz="3600" b="1" dirty="0" smtClean="0">
                <a:solidFill>
                  <a:schemeClr val="tx1"/>
                </a:solidFill>
              </a:rPr>
              <a:t>  </a:t>
            </a:r>
            <a:r>
              <a:rPr lang="en-IN" sz="3600" b="1" dirty="0" err="1" smtClean="0">
                <a:solidFill>
                  <a:schemeClr val="tx1"/>
                </a:solidFill>
              </a:rPr>
              <a:t>lmmunogen</a:t>
            </a:r>
            <a:r>
              <a:rPr lang="en-IN" sz="3600" b="1" dirty="0" smtClean="0">
                <a:solidFill>
                  <a:schemeClr val="tx1"/>
                </a:solidFill>
              </a:rPr>
              <a:t>: </a:t>
            </a:r>
            <a:r>
              <a:rPr lang="en-IN" sz="3600" dirty="0" smtClean="0">
                <a:solidFill>
                  <a:schemeClr val="tx1"/>
                </a:solidFill>
              </a:rPr>
              <a:t>A substance which induces a detectable immune response (</a:t>
            </a:r>
            <a:r>
              <a:rPr lang="en-IN" sz="3600" dirty="0" err="1" smtClean="0">
                <a:solidFill>
                  <a:schemeClr val="tx1"/>
                </a:solidFill>
              </a:rPr>
              <a:t>humoral</a:t>
            </a:r>
            <a:r>
              <a:rPr lang="en-IN" sz="3600" dirty="0" smtClean="0">
                <a:solidFill>
                  <a:schemeClr val="tx1"/>
                </a:solidFill>
              </a:rPr>
              <a:t> or cellular) . </a:t>
            </a:r>
            <a:r>
              <a:rPr lang="en-IN" sz="3600" dirty="0" err="1" smtClean="0">
                <a:solidFill>
                  <a:schemeClr val="tx1"/>
                </a:solidFill>
              </a:rPr>
              <a:t>Immunogens</a:t>
            </a:r>
            <a:r>
              <a:rPr lang="en-IN" sz="3600" dirty="0" smtClean="0">
                <a:solidFill>
                  <a:schemeClr val="tx1"/>
                </a:solidFill>
              </a:rPr>
              <a:t> stimulate the immune reaction, resulting in either the production of antibodies or the activation of T cells, and finally leading to either immune response or immune tolerance.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20000"/>
          </a:bodyPr>
          <a:lstStyle/>
          <a:p>
            <a:r>
              <a:rPr lang="en-IN" b="1" dirty="0" smtClean="0"/>
              <a:t>T cell-independent antigens: </a:t>
            </a:r>
          </a:p>
          <a:p>
            <a:pPr>
              <a:buNone/>
            </a:pPr>
            <a:r>
              <a:rPr lang="en-IN" dirty="0" smtClean="0"/>
              <a:t>	-  Some antigens can directly stimulate antibody production by B cells, without the apparent participation of T cells. Such antigens are called </a:t>
            </a:r>
            <a:r>
              <a:rPr lang="en-IN" b="1" dirty="0" smtClean="0"/>
              <a:t>TI antigens. </a:t>
            </a:r>
          </a:p>
          <a:p>
            <a:pPr>
              <a:buNone/>
            </a:pPr>
            <a:r>
              <a:rPr lang="en-IN" b="1" dirty="0" smtClean="0"/>
              <a:t>	-  </a:t>
            </a:r>
            <a:r>
              <a:rPr lang="en-IN" dirty="0" smtClean="0"/>
              <a:t>Most microbial sugars, lipids and certain nucleic acid are T cell-independent antigens.</a:t>
            </a:r>
          </a:p>
          <a:p>
            <a:pPr>
              <a:buNone/>
            </a:pPr>
            <a:r>
              <a:rPr lang="en-IN" dirty="0" smtClean="0"/>
              <a:t>	-  These are of two types: </a:t>
            </a:r>
          </a:p>
          <a:p>
            <a:pPr>
              <a:buNone/>
            </a:pPr>
            <a:r>
              <a:rPr lang="en-IN" dirty="0" smtClean="0"/>
              <a:t>	</a:t>
            </a:r>
            <a:r>
              <a:rPr lang="en-IN" b="1" dirty="0" smtClean="0"/>
              <a:t>Type 1 antigens  (</a:t>
            </a:r>
            <a:r>
              <a:rPr lang="en-IN" dirty="0" err="1" smtClean="0"/>
              <a:t>endotoxin</a:t>
            </a:r>
            <a:r>
              <a:rPr lang="en-IN" dirty="0" smtClean="0"/>
              <a:t>, </a:t>
            </a:r>
            <a:r>
              <a:rPr lang="en-IN" dirty="0" err="1" smtClean="0"/>
              <a:t>lipopolysaccharide</a:t>
            </a:r>
            <a:r>
              <a:rPr lang="en-IN" dirty="0" smtClean="0"/>
              <a:t> [LPS]</a:t>
            </a:r>
            <a:r>
              <a:rPr lang="en-IN" b="1" dirty="0" smtClean="0"/>
              <a:t>)</a:t>
            </a:r>
            <a:r>
              <a:rPr lang="en-IN" dirty="0" smtClean="0"/>
              <a:t> are directly </a:t>
            </a:r>
            <a:r>
              <a:rPr lang="en-IN" dirty="0" err="1" smtClean="0"/>
              <a:t>mitogenic</a:t>
            </a:r>
            <a:r>
              <a:rPr lang="en-IN" dirty="0" smtClean="0"/>
              <a:t> for B cells and cause </a:t>
            </a:r>
            <a:r>
              <a:rPr lang="en-IN" b="1" dirty="0" smtClean="0"/>
              <a:t>polyclonal B cell activation; </a:t>
            </a:r>
          </a:p>
          <a:p>
            <a:pPr>
              <a:buNone/>
            </a:pPr>
            <a:r>
              <a:rPr lang="en-IN" b="1" dirty="0" smtClean="0"/>
              <a:t>	Type 2 antigens - </a:t>
            </a:r>
            <a:r>
              <a:rPr lang="en-IN" dirty="0" smtClean="0"/>
              <a:t>are polymeric compounds like polysaccharides (bacterial cell wall </a:t>
            </a:r>
            <a:r>
              <a:rPr lang="en-IN" dirty="0" err="1" smtClean="0"/>
              <a:t>lipopolysaccharide</a:t>
            </a:r>
            <a:r>
              <a:rPr lang="en-IN" dirty="0" smtClean="0"/>
              <a:t> or pneumococcal capsular polysaccharide) or proteins (</a:t>
            </a:r>
            <a:r>
              <a:rPr lang="en-IN" dirty="0" err="1" smtClean="0"/>
              <a:t>flagellar</a:t>
            </a:r>
            <a:endParaRPr lang="en-IN" dirty="0" smtClean="0"/>
          </a:p>
          <a:p>
            <a:pPr>
              <a:buNone/>
            </a:pPr>
            <a:r>
              <a:rPr lang="en-IN" dirty="0" smtClean="0"/>
              <a:t>	proteins). They activate B cells to generate specific</a:t>
            </a:r>
          </a:p>
          <a:p>
            <a:pPr>
              <a:buNone/>
            </a:pPr>
            <a:r>
              <a:rPr lang="en-IN" dirty="0" smtClean="0"/>
              <a:t>	antibodies with the help of cytokines, and complement</a:t>
            </a:r>
          </a:p>
          <a:p>
            <a:pPr>
              <a:buNone/>
            </a:pPr>
            <a:r>
              <a:rPr lang="en-IN" dirty="0" smtClean="0"/>
              <a:t>	other cells like macrophages, </a:t>
            </a:r>
            <a:r>
              <a:rPr lang="en-IN" dirty="0" err="1" smtClean="0"/>
              <a:t>dendritic</a:t>
            </a:r>
            <a:r>
              <a:rPr lang="en-IN" dirty="0" smtClean="0"/>
              <a:t> cells, mast cells</a:t>
            </a:r>
          </a:p>
          <a:p>
            <a:pPr>
              <a:buNone/>
            </a:pPr>
            <a:r>
              <a:rPr lang="en-IN" dirty="0" smtClean="0"/>
              <a:t>	and NK cells.</a:t>
            </a:r>
            <a:endParaRPr lang="en-I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IN" sz="3600" b="1" dirty="0" err="1" smtClean="0"/>
              <a:t>Superantigens</a:t>
            </a:r>
            <a:r>
              <a:rPr lang="en-IN" sz="3600" b="1" dirty="0" smtClean="0"/>
              <a:t>: </a:t>
            </a:r>
          </a:p>
          <a:p>
            <a:pPr>
              <a:buNone/>
            </a:pPr>
            <a:r>
              <a:rPr lang="en-IN" sz="3600" b="1" dirty="0" smtClean="0"/>
              <a:t>	-  </a:t>
            </a:r>
            <a:r>
              <a:rPr lang="en-IN" sz="3600" dirty="0" err="1" smtClean="0"/>
              <a:t>Superantigens</a:t>
            </a:r>
            <a:r>
              <a:rPr lang="en-IN" sz="3600" dirty="0" smtClean="0"/>
              <a:t> are certain protein molecules, such as  staphylococcal </a:t>
            </a:r>
            <a:r>
              <a:rPr lang="en-IN" sz="3600" dirty="0" err="1" smtClean="0"/>
              <a:t>enterotoxins</a:t>
            </a:r>
            <a:r>
              <a:rPr lang="en-IN" sz="3600" dirty="0" smtClean="0"/>
              <a:t>, that activate very large numbers of T cells irrespective of their antigenic specificity. </a:t>
            </a:r>
          </a:p>
          <a:p>
            <a:pPr>
              <a:buNone/>
            </a:pPr>
            <a:r>
              <a:rPr lang="en-IN" sz="3600" dirty="0" smtClean="0"/>
              <a:t>	-  </a:t>
            </a:r>
            <a:r>
              <a:rPr lang="en-IN" sz="3600" dirty="0" err="1" smtClean="0"/>
              <a:t>Superantigens</a:t>
            </a:r>
            <a:r>
              <a:rPr lang="en-IN" sz="3600" dirty="0" smtClean="0"/>
              <a:t> bind outside the antibody binding groove directly to the lateral aspect of the TCR </a:t>
            </a:r>
            <a:r>
              <a:rPr lang="el-GR" sz="3600" dirty="0" smtClean="0"/>
              <a:t>β</a:t>
            </a:r>
            <a:r>
              <a:rPr lang="en-IN" sz="3600" dirty="0" smtClean="0"/>
              <a:t> chain, while conventional antigen fragments bind to the </a:t>
            </a:r>
            <a:r>
              <a:rPr lang="el-GR" sz="3600" dirty="0" smtClean="0"/>
              <a:t>αβ</a:t>
            </a:r>
            <a:r>
              <a:rPr lang="en-IN" sz="3600" dirty="0" smtClean="0"/>
              <a:t> </a:t>
            </a:r>
            <a:r>
              <a:rPr lang="en-IN" sz="3600" dirty="0" err="1" smtClean="0"/>
              <a:t>heterodimer</a:t>
            </a:r>
            <a:r>
              <a:rPr lang="en-IN" sz="3600" dirty="0" smtClean="0"/>
              <a:t> groove of the MHC molecules through the V regions of the TCR  </a:t>
            </a:r>
            <a:r>
              <a:rPr lang="el-GR" sz="3600" dirty="0" smtClean="0"/>
              <a:t>α</a:t>
            </a:r>
            <a:r>
              <a:rPr lang="en-IN" sz="3600" dirty="0" smtClean="0"/>
              <a:t> and </a:t>
            </a:r>
            <a:r>
              <a:rPr lang="el-GR" sz="3600" dirty="0" smtClean="0"/>
              <a:t>β</a:t>
            </a:r>
            <a:r>
              <a:rPr lang="en-IN" sz="3600" dirty="0" smtClean="0"/>
              <a:t> chains (Fig.)</a:t>
            </a:r>
          </a:p>
          <a:p>
            <a:pPr>
              <a:buNone/>
            </a:pPr>
            <a:r>
              <a:rPr lang="en-IN" dirty="0" smtClean="0"/>
              <a:t>	</a:t>
            </a:r>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0" y="785794"/>
            <a:ext cx="9144000" cy="5214974"/>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FontTx/>
              <a:buChar char="-"/>
            </a:pPr>
            <a:r>
              <a:rPr lang="en-IN" sz="3600" dirty="0" smtClean="0"/>
              <a:t>Microbial </a:t>
            </a:r>
            <a:r>
              <a:rPr lang="en-IN" sz="3600" dirty="0" err="1" smtClean="0"/>
              <a:t>superantigens</a:t>
            </a:r>
            <a:r>
              <a:rPr lang="en-IN" sz="3600" dirty="0" smtClean="0"/>
              <a:t> are medium-sized proteins (MW 22-29 </a:t>
            </a:r>
            <a:r>
              <a:rPr lang="en-IN" sz="3600" dirty="0" err="1" smtClean="0"/>
              <a:t>kDa</a:t>
            </a:r>
            <a:r>
              <a:rPr lang="en-IN" sz="3600" dirty="0" smtClean="0"/>
              <a:t>) characterised by high resistance to proteases and to </a:t>
            </a:r>
            <a:r>
              <a:rPr lang="en-IN" sz="3600" dirty="0" err="1" smtClean="0"/>
              <a:t>denaturation</a:t>
            </a:r>
            <a:r>
              <a:rPr lang="en-IN" sz="3600" dirty="0" smtClean="0"/>
              <a:t> by CD4+ T cells. They cause the release of cytokines (IL-2) which results in massive proliferation of T- lymphocytes. This ultimately leads to further release of a variety of cytokines which can have profound effects on the immune system. </a:t>
            </a:r>
          </a:p>
          <a:p>
            <a:pPr>
              <a:buFontTx/>
              <a:buChar char="-"/>
            </a:pPr>
            <a:r>
              <a:rPr lang="en-IN" sz="3600" dirty="0" smtClean="0"/>
              <a:t>Some human diseases associated with </a:t>
            </a:r>
            <a:r>
              <a:rPr lang="en-IN" sz="3600" dirty="0" err="1" smtClean="0"/>
              <a:t>superantigens</a:t>
            </a:r>
            <a:r>
              <a:rPr lang="en-IN" sz="3600" dirty="0" smtClean="0"/>
              <a:t> are as follows :</a:t>
            </a:r>
          </a:p>
          <a:p>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142844" y="285728"/>
            <a:ext cx="9001155" cy="5857916"/>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1000100" y="0"/>
            <a:ext cx="6786610" cy="68580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I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lnSpcReduction="10000"/>
          </a:bodyPr>
          <a:lstStyle/>
          <a:p>
            <a:pPr lvl="1" algn="l">
              <a:buFont typeface="Arial" pitchFamily="34" charset="0"/>
              <a:buChar char="•"/>
            </a:pPr>
            <a:r>
              <a:rPr lang="en-IN" b="1" dirty="0" smtClean="0">
                <a:solidFill>
                  <a:schemeClr val="tx1"/>
                </a:solidFill>
              </a:rPr>
              <a:t>  </a:t>
            </a:r>
            <a:r>
              <a:rPr lang="en-IN" sz="4000" b="1" dirty="0" err="1" smtClean="0">
                <a:solidFill>
                  <a:schemeClr val="tx1"/>
                </a:solidFill>
              </a:rPr>
              <a:t>Antigenicity</a:t>
            </a:r>
            <a:r>
              <a:rPr lang="en-IN" sz="4000" b="1" dirty="0" smtClean="0">
                <a:solidFill>
                  <a:schemeClr val="tx1"/>
                </a:solidFill>
              </a:rPr>
              <a:t> : </a:t>
            </a:r>
            <a:r>
              <a:rPr lang="en-IN" sz="4000" dirty="0" smtClean="0">
                <a:solidFill>
                  <a:schemeClr val="tx1"/>
                </a:solidFill>
              </a:rPr>
              <a:t>The property that allows a substance to combine specifically with antibodies, whether or not they are immunogenic. An </a:t>
            </a:r>
            <a:r>
              <a:rPr lang="en-IN" sz="4000" dirty="0" err="1" smtClean="0">
                <a:solidFill>
                  <a:schemeClr val="tx1"/>
                </a:solidFill>
              </a:rPr>
              <a:t>immunogen</a:t>
            </a:r>
            <a:r>
              <a:rPr lang="en-IN" sz="4000" dirty="0" smtClean="0">
                <a:solidFill>
                  <a:schemeClr val="tx1"/>
                </a:solidFill>
              </a:rPr>
              <a:t> can trigger an immune </a:t>
            </a:r>
            <a:r>
              <a:rPr lang="en-IN" sz="4000" dirty="0" smtClean="0">
                <a:solidFill>
                  <a:schemeClr val="tx1"/>
                </a:solidFill>
              </a:rPr>
              <a:t>response and  </a:t>
            </a:r>
            <a:r>
              <a:rPr lang="en-IN" sz="4000" dirty="0" smtClean="0">
                <a:solidFill>
                  <a:schemeClr val="tx1"/>
                </a:solidFill>
              </a:rPr>
              <a:t>act as an </a:t>
            </a:r>
            <a:r>
              <a:rPr lang="en-IN" sz="4000" dirty="0" smtClean="0">
                <a:solidFill>
                  <a:schemeClr val="tx1"/>
                </a:solidFill>
              </a:rPr>
              <a:t>antigen </a:t>
            </a:r>
            <a:r>
              <a:rPr lang="en-IN" sz="4000" dirty="0" smtClean="0">
                <a:solidFill>
                  <a:schemeClr val="tx1"/>
                </a:solidFill>
              </a:rPr>
              <a:t>in that </a:t>
            </a:r>
            <a:r>
              <a:rPr lang="fr-FR" sz="4000" dirty="0" smtClean="0">
                <a:solidFill>
                  <a:schemeClr val="tx1"/>
                </a:solidFill>
              </a:rPr>
              <a:t>immune </a:t>
            </a:r>
            <a:r>
              <a:rPr lang="fr-FR" sz="4000" dirty="0" err="1" smtClean="0">
                <a:solidFill>
                  <a:schemeClr val="tx1"/>
                </a:solidFill>
              </a:rPr>
              <a:t>response</a:t>
            </a:r>
            <a:r>
              <a:rPr lang="fr-FR" sz="4000" dirty="0" smtClean="0">
                <a:solidFill>
                  <a:schemeClr val="tx1"/>
                </a:solidFill>
              </a:rPr>
              <a:t>. </a:t>
            </a:r>
            <a:r>
              <a:rPr lang="fr-FR" sz="4000" dirty="0" err="1" smtClean="0">
                <a:solidFill>
                  <a:schemeClr val="tx1"/>
                </a:solidFill>
              </a:rPr>
              <a:t>Thus</a:t>
            </a:r>
            <a:r>
              <a:rPr lang="fr-FR" sz="4000" dirty="0" smtClean="0">
                <a:solidFill>
                  <a:schemeClr val="tx1"/>
                </a:solidFill>
              </a:rPr>
              <a:t> all </a:t>
            </a:r>
            <a:r>
              <a:rPr lang="fr-FR" sz="4000" dirty="0" err="1" smtClean="0">
                <a:solidFill>
                  <a:schemeClr val="tx1"/>
                </a:solidFill>
              </a:rPr>
              <a:t>immunogens</a:t>
            </a:r>
            <a:r>
              <a:rPr lang="fr-FR" sz="4000" dirty="0" smtClean="0">
                <a:solidFill>
                  <a:schemeClr val="tx1"/>
                </a:solidFill>
              </a:rPr>
              <a:t> are </a:t>
            </a:r>
            <a:r>
              <a:rPr lang="fr-FR" sz="4000" dirty="0" err="1" smtClean="0">
                <a:solidFill>
                  <a:schemeClr val="tx1"/>
                </a:solidFill>
              </a:rPr>
              <a:t>antigens</a:t>
            </a:r>
            <a:r>
              <a:rPr lang="fr-FR" sz="4000" dirty="0" smtClean="0">
                <a:solidFill>
                  <a:schemeClr val="tx1"/>
                </a:solidFill>
              </a:rPr>
              <a:t> </a:t>
            </a:r>
            <a:r>
              <a:rPr lang="en-IN" sz="4000" dirty="0" smtClean="0">
                <a:solidFill>
                  <a:schemeClr val="tx1"/>
                </a:solidFill>
              </a:rPr>
              <a:t>but all antigens are not </a:t>
            </a:r>
            <a:r>
              <a:rPr lang="en-IN" sz="4000" dirty="0" err="1" smtClean="0">
                <a:solidFill>
                  <a:schemeClr val="tx1"/>
                </a:solidFill>
              </a:rPr>
              <a:t>immunogens</a:t>
            </a:r>
            <a:r>
              <a:rPr lang="en-IN" sz="4000" dirty="0" smtClean="0">
                <a:solidFill>
                  <a:schemeClr val="tx1"/>
                </a:solidFill>
              </a:rPr>
              <a:t>.</a:t>
            </a:r>
          </a:p>
          <a:p>
            <a:pPr lvl="1" algn="l">
              <a:buFont typeface="Arial" pitchFamily="34" charset="0"/>
              <a:buChar char="•"/>
            </a:pPr>
            <a:r>
              <a:rPr lang="en-IN" sz="4000" b="1" dirty="0" smtClean="0">
                <a:solidFill>
                  <a:schemeClr val="tx1"/>
                </a:solidFill>
              </a:rPr>
              <a:t>  Immunogenicity: The ability to induce </a:t>
            </a:r>
            <a:r>
              <a:rPr lang="en-IN" sz="4000" b="1" dirty="0" err="1" smtClean="0">
                <a:solidFill>
                  <a:schemeClr val="tx1"/>
                </a:solidFill>
              </a:rPr>
              <a:t>humoral</a:t>
            </a:r>
            <a:r>
              <a:rPr lang="en-IN" sz="4000" b="1" dirty="0" smtClean="0">
                <a:solidFill>
                  <a:schemeClr val="tx1"/>
                </a:solidFill>
              </a:rPr>
              <a:t> </a:t>
            </a:r>
            <a:r>
              <a:rPr lang="en-IN" sz="4000" dirty="0" smtClean="0">
                <a:solidFill>
                  <a:schemeClr val="tx1"/>
                </a:solidFill>
              </a:rPr>
              <a:t>and/ or cell-mediated immune response</a:t>
            </a:r>
            <a:r>
              <a:rPr lang="en-IN" dirty="0" smtClean="0">
                <a:solidFill>
                  <a:schemeClr val="tx1"/>
                </a:solidFill>
              </a:rPr>
              <a:t>.</a:t>
            </a:r>
            <a:endParaRPr lang="en-IN"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lvl="1" algn="l"/>
            <a:r>
              <a:rPr lang="en-US" dirty="0" smtClean="0">
                <a:solidFill>
                  <a:schemeClr val="tx1"/>
                </a:solidFill>
              </a:rPr>
              <a:t> </a:t>
            </a:r>
            <a:r>
              <a:rPr lang="en-US" sz="3200" b="1" u="sng" dirty="0" smtClean="0">
                <a:solidFill>
                  <a:schemeClr val="tx1"/>
                </a:solidFill>
              </a:rPr>
              <a:t>Types of Antigens  :</a:t>
            </a:r>
          </a:p>
          <a:p>
            <a:pPr lvl="1" algn="l"/>
            <a:r>
              <a:rPr lang="en-US" sz="3200" dirty="0" smtClean="0">
                <a:solidFill>
                  <a:schemeClr val="tx1"/>
                </a:solidFill>
              </a:rPr>
              <a:t>The two attributes of </a:t>
            </a:r>
            <a:r>
              <a:rPr lang="en-US" sz="3200" dirty="0" err="1" smtClean="0">
                <a:solidFill>
                  <a:schemeClr val="tx1"/>
                </a:solidFill>
              </a:rPr>
              <a:t>antigenicity</a:t>
            </a:r>
            <a:r>
              <a:rPr lang="en-US" sz="3200" dirty="0" smtClean="0">
                <a:solidFill>
                  <a:schemeClr val="tx1"/>
                </a:solidFill>
              </a:rPr>
              <a:t> are :</a:t>
            </a:r>
          </a:p>
          <a:p>
            <a:pPr marL="971550" lvl="1" indent="-514350" algn="l">
              <a:buAutoNum type="arabicPeriod"/>
            </a:pPr>
            <a:r>
              <a:rPr lang="en-US" sz="3200" dirty="0" smtClean="0">
                <a:solidFill>
                  <a:schemeClr val="tx1"/>
                </a:solidFill>
              </a:rPr>
              <a:t>Immunogenicity ( induction of an immune response)</a:t>
            </a:r>
          </a:p>
          <a:p>
            <a:pPr marL="971550" lvl="1" indent="-514350" algn="l">
              <a:buAutoNum type="arabicPeriod"/>
            </a:pPr>
            <a:r>
              <a:rPr lang="en-US" sz="3200" dirty="0" smtClean="0">
                <a:solidFill>
                  <a:schemeClr val="tx1"/>
                </a:solidFill>
              </a:rPr>
              <a:t> Immunological reactivity ( specific reaction with antibodies or </a:t>
            </a:r>
            <a:r>
              <a:rPr lang="en-US" sz="3200" dirty="0" err="1" smtClean="0">
                <a:solidFill>
                  <a:schemeClr val="tx1"/>
                </a:solidFill>
              </a:rPr>
              <a:t>sensitised</a:t>
            </a:r>
            <a:r>
              <a:rPr lang="en-US" sz="3200" dirty="0" smtClean="0">
                <a:solidFill>
                  <a:schemeClr val="tx1"/>
                </a:solidFill>
              </a:rPr>
              <a:t> cell )</a:t>
            </a:r>
          </a:p>
          <a:p>
            <a:pPr algn="l"/>
            <a:r>
              <a:rPr lang="en-IN" dirty="0" smtClean="0">
                <a:solidFill>
                  <a:schemeClr val="tx1"/>
                </a:solidFill>
              </a:rPr>
              <a:t>	Based on the ability to carry out these two 	functions, antigens may be classified into 	different types.</a:t>
            </a:r>
          </a:p>
          <a:p>
            <a:pPr lvl="1" algn="l">
              <a:buFont typeface="Arial" pitchFamily="34" charset="0"/>
              <a:buChar char="•"/>
            </a:pPr>
            <a:r>
              <a:rPr lang="en-IN" b="1" dirty="0" smtClean="0">
                <a:solidFill>
                  <a:schemeClr val="tx1"/>
                </a:solidFill>
              </a:rPr>
              <a:t>    </a:t>
            </a:r>
            <a:r>
              <a:rPr lang="en-IN" sz="3200" b="1" dirty="0" smtClean="0">
                <a:solidFill>
                  <a:schemeClr val="tx1"/>
                </a:solidFill>
              </a:rPr>
              <a:t>Complete antigen </a:t>
            </a:r>
            <a:r>
              <a:rPr lang="en-IN" sz="3200" dirty="0" smtClean="0">
                <a:solidFill>
                  <a:schemeClr val="tx1"/>
                </a:solidFill>
              </a:rPr>
              <a:t>can induce antibody	formation produce a specific and observable 	reaction with the antibody so produced.</a:t>
            </a:r>
            <a:endParaRPr lang="en-US" sz="3200" dirty="0" smtClean="0">
              <a:solidFill>
                <a:schemeClr val="tx1"/>
              </a:solidFill>
            </a:endParaRPr>
          </a:p>
          <a:p>
            <a:pPr lvl="1" algn="l"/>
            <a:endParaRPr lang="en-IN"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Autofit/>
          </a:bodyPr>
          <a:lstStyle/>
          <a:p>
            <a:pPr lvl="1" algn="l">
              <a:buFont typeface="Wingdings" pitchFamily="2" charset="2"/>
              <a:buChar char="Ø"/>
            </a:pPr>
            <a:r>
              <a:rPr lang="en-IN" sz="3200" b="1" dirty="0" smtClean="0">
                <a:solidFill>
                  <a:schemeClr val="tx1"/>
                </a:solidFill>
              </a:rPr>
              <a:t>  </a:t>
            </a:r>
            <a:r>
              <a:rPr lang="en-IN" sz="3200" b="1" u="sng" dirty="0" err="1" smtClean="0">
                <a:solidFill>
                  <a:schemeClr val="tx1"/>
                </a:solidFill>
              </a:rPr>
              <a:t>H</a:t>
            </a:r>
            <a:r>
              <a:rPr lang="en-IN" sz="3600" b="1" u="sng" dirty="0" err="1" smtClean="0">
                <a:solidFill>
                  <a:schemeClr val="tx1"/>
                </a:solidFill>
              </a:rPr>
              <a:t>aptens</a:t>
            </a:r>
            <a:r>
              <a:rPr lang="en-IN" sz="3600" b="1" u="sng" dirty="0" smtClean="0">
                <a:solidFill>
                  <a:schemeClr val="tx1"/>
                </a:solidFill>
              </a:rPr>
              <a:t>  :</a:t>
            </a:r>
          </a:p>
          <a:p>
            <a:pPr lvl="1" algn="l"/>
            <a:r>
              <a:rPr lang="en-IN" sz="3200" dirty="0" err="1" smtClean="0">
                <a:solidFill>
                  <a:schemeClr val="tx1"/>
                </a:solidFill>
              </a:rPr>
              <a:t>Heptens</a:t>
            </a:r>
            <a:r>
              <a:rPr lang="en-IN" sz="3200" dirty="0" smtClean="0">
                <a:solidFill>
                  <a:schemeClr val="tx1"/>
                </a:solidFill>
              </a:rPr>
              <a:t> are substances that are incapable of inducing antibody formation by themselves but can react specifically  with antibodies (in Greek, </a:t>
            </a:r>
            <a:r>
              <a:rPr lang="en-IN" sz="3200" i="1" dirty="0" err="1" smtClean="0">
                <a:solidFill>
                  <a:schemeClr val="tx1"/>
                </a:solidFill>
              </a:rPr>
              <a:t>haptein</a:t>
            </a:r>
            <a:r>
              <a:rPr lang="en-IN" sz="3200" i="1" dirty="0" smtClean="0">
                <a:solidFill>
                  <a:schemeClr val="tx1"/>
                </a:solidFill>
              </a:rPr>
              <a:t> means </a:t>
            </a:r>
            <a:r>
              <a:rPr lang="en-IN" sz="3200" dirty="0" smtClean="0">
                <a:solidFill>
                  <a:schemeClr val="tx1"/>
                </a:solidFill>
              </a:rPr>
              <a:t>'to fasten') ‘. </a:t>
            </a:r>
            <a:r>
              <a:rPr lang="en-IN" sz="3200" dirty="0" err="1" smtClean="0">
                <a:solidFill>
                  <a:schemeClr val="tx1"/>
                </a:solidFill>
              </a:rPr>
              <a:t>Haptens</a:t>
            </a:r>
            <a:r>
              <a:rPr lang="en-IN" sz="3200" dirty="0" smtClean="0">
                <a:solidFill>
                  <a:schemeClr val="tx1"/>
                </a:solidFill>
              </a:rPr>
              <a:t> become immunogenic (capable of inducing antibodies) on combining with a larger molecule carrier. </a:t>
            </a:r>
          </a:p>
          <a:p>
            <a:pPr lvl="1" algn="l">
              <a:buFont typeface="Arial" pitchFamily="34" charset="0"/>
              <a:buChar char="•"/>
            </a:pPr>
            <a:r>
              <a:rPr lang="en-IN" sz="3200" dirty="0" smtClean="0">
                <a:solidFill>
                  <a:schemeClr val="tx1"/>
                </a:solidFill>
              </a:rPr>
              <a:t>  They may be complex or simple: </a:t>
            </a:r>
          </a:p>
          <a:p>
            <a:pPr lvl="1" algn="l"/>
            <a:r>
              <a:rPr lang="en-IN" sz="3200" b="1" dirty="0" smtClean="0">
                <a:solidFill>
                  <a:schemeClr val="tx1"/>
                </a:solidFill>
              </a:rPr>
              <a:t>complex </a:t>
            </a:r>
            <a:r>
              <a:rPr lang="en-IN" sz="3200" b="1" dirty="0" err="1" smtClean="0">
                <a:solidFill>
                  <a:schemeClr val="tx1"/>
                </a:solidFill>
              </a:rPr>
              <a:t>haptens</a:t>
            </a:r>
            <a:r>
              <a:rPr lang="en-IN" sz="3200" b="1" dirty="0" smtClean="0">
                <a:solidFill>
                  <a:schemeClr val="tx1"/>
                </a:solidFill>
              </a:rPr>
              <a:t> can precipitate with specific antibodies,</a:t>
            </a:r>
            <a:r>
              <a:rPr lang="en-US" sz="3200" dirty="0" smtClean="0"/>
              <a:t> </a:t>
            </a:r>
            <a:r>
              <a:rPr lang="en-US" sz="3200" dirty="0" err="1" smtClean="0">
                <a:solidFill>
                  <a:schemeClr val="tx1"/>
                </a:solidFill>
              </a:rPr>
              <a:t>Eg</a:t>
            </a:r>
            <a:r>
              <a:rPr lang="en-US" sz="3200" dirty="0" smtClean="0">
                <a:solidFill>
                  <a:schemeClr val="tx1"/>
                </a:solidFill>
              </a:rPr>
              <a:t>: capsular polysaccharide of </a:t>
            </a:r>
            <a:r>
              <a:rPr lang="en-US" sz="3200" dirty="0" err="1" smtClean="0">
                <a:solidFill>
                  <a:schemeClr val="tx1"/>
                </a:solidFill>
              </a:rPr>
              <a:t>Pneumococci</a:t>
            </a:r>
            <a:endParaRPr lang="en-US" sz="3200" dirty="0" smtClean="0">
              <a:solidFill>
                <a:schemeClr val="tx1"/>
              </a:solidFill>
            </a:endParaRPr>
          </a:p>
          <a:p>
            <a:pPr lvl="1" algn="l"/>
            <a:r>
              <a:rPr lang="en-IN" sz="3200" b="1" dirty="0" smtClean="0">
                <a:solidFill>
                  <a:schemeClr val="tx1"/>
                </a:solidFill>
              </a:rPr>
              <a:t>simple </a:t>
            </a:r>
            <a:r>
              <a:rPr lang="en-IN" sz="3200" b="1" dirty="0" err="1" smtClean="0">
                <a:solidFill>
                  <a:schemeClr val="tx1"/>
                </a:solidFill>
              </a:rPr>
              <a:t>haptens</a:t>
            </a:r>
            <a:r>
              <a:rPr lang="en-IN" sz="3200" b="1" dirty="0" smtClean="0">
                <a:solidFill>
                  <a:schemeClr val="tx1"/>
                </a:solidFill>
              </a:rPr>
              <a:t> are non-precipitating. </a:t>
            </a:r>
          </a:p>
          <a:p>
            <a:pPr algn="l"/>
            <a:r>
              <a:rPr lang="en-IN" sz="3600" b="1" dirty="0" smtClean="0">
                <a:solidFill>
                  <a:schemeClr val="tx1"/>
                </a:solidFill>
              </a:rPr>
              <a:t>	</a:t>
            </a:r>
            <a:endParaRPr lang="en-IN" sz="36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fontScale="92500" lnSpcReduction="10000"/>
          </a:bodyPr>
          <a:lstStyle/>
          <a:p>
            <a:pPr algn="l"/>
            <a:r>
              <a:rPr lang="en-US" dirty="0" smtClean="0">
                <a:solidFill>
                  <a:schemeClr val="tx1"/>
                </a:solidFill>
              </a:rPr>
              <a:t> 	</a:t>
            </a:r>
            <a:r>
              <a:rPr lang="en-IN" sz="3600" dirty="0" smtClean="0">
                <a:solidFill>
                  <a:schemeClr val="tx1"/>
                </a:solidFill>
              </a:rPr>
              <a:t>Complex and simple </a:t>
            </a:r>
            <a:r>
              <a:rPr lang="en-IN" sz="3600" dirty="0" err="1" smtClean="0">
                <a:solidFill>
                  <a:schemeClr val="tx1"/>
                </a:solidFill>
              </a:rPr>
              <a:t>haptens</a:t>
            </a:r>
            <a:r>
              <a:rPr lang="en-IN" sz="3600" dirty="0" smtClean="0">
                <a:solidFill>
                  <a:schemeClr val="tx1"/>
                </a:solidFill>
              </a:rPr>
              <a:t> have bee 	described as polyvalent and univalent, 	respectively.</a:t>
            </a:r>
          </a:p>
          <a:p>
            <a:pPr algn="l"/>
            <a:r>
              <a:rPr lang="en-IN" sz="3600" dirty="0" smtClean="0">
                <a:solidFill>
                  <a:schemeClr val="tx1"/>
                </a:solidFill>
              </a:rPr>
              <a:t>	it is assumed that precipitation requires the 	antigen to 	have two or more antibody 	combining sites.</a:t>
            </a:r>
            <a:r>
              <a:rPr lang="en-US" sz="3600" dirty="0" smtClean="0">
                <a:solidFill>
                  <a:schemeClr val="tx1"/>
                </a:solidFill>
              </a:rPr>
              <a:t> </a:t>
            </a:r>
            <a:endParaRPr lang="en-IN" sz="3600" dirty="0" smtClean="0">
              <a:solidFill>
                <a:schemeClr val="tx1"/>
              </a:solidFill>
            </a:endParaRPr>
          </a:p>
          <a:p>
            <a:pPr lvl="1" algn="l">
              <a:buFont typeface="Wingdings" pitchFamily="2" charset="2"/>
              <a:buChar char="Ø"/>
            </a:pPr>
            <a:r>
              <a:rPr lang="en-US" sz="3600" b="1" dirty="0" smtClean="0">
                <a:solidFill>
                  <a:schemeClr val="tx1"/>
                </a:solidFill>
              </a:rPr>
              <a:t> </a:t>
            </a:r>
            <a:r>
              <a:rPr lang="en-US" sz="3600" b="1" u="sng" dirty="0" smtClean="0">
                <a:solidFill>
                  <a:schemeClr val="tx1"/>
                </a:solidFill>
              </a:rPr>
              <a:t>E</a:t>
            </a:r>
            <a:r>
              <a:rPr lang="en-IN" sz="3600" b="1" u="sng" dirty="0" err="1" smtClean="0">
                <a:solidFill>
                  <a:schemeClr val="tx1"/>
                </a:solidFill>
              </a:rPr>
              <a:t>pitope</a:t>
            </a:r>
            <a:r>
              <a:rPr lang="en-IN" sz="3600" b="1" u="sng" dirty="0" smtClean="0">
                <a:solidFill>
                  <a:schemeClr val="tx1"/>
                </a:solidFill>
              </a:rPr>
              <a:t>: </a:t>
            </a:r>
          </a:p>
          <a:p>
            <a:pPr lvl="1" algn="l"/>
            <a:r>
              <a:rPr lang="en-IN" sz="3500" b="1" dirty="0" smtClean="0">
                <a:solidFill>
                  <a:schemeClr val="tx1"/>
                </a:solidFill>
              </a:rPr>
              <a:t>The smallest unit of </a:t>
            </a:r>
            <a:r>
              <a:rPr lang="en-IN" sz="3500" b="1" dirty="0" err="1" smtClean="0">
                <a:solidFill>
                  <a:schemeClr val="tx1"/>
                </a:solidFill>
              </a:rPr>
              <a:t>antigenicity</a:t>
            </a:r>
            <a:r>
              <a:rPr lang="en-IN" sz="3500" b="1" dirty="0" smtClean="0">
                <a:solidFill>
                  <a:schemeClr val="tx1"/>
                </a:solidFill>
              </a:rPr>
              <a:t> is known as the antigenic determinant or </a:t>
            </a:r>
            <a:r>
              <a:rPr lang="en-IN" sz="3500" b="1" dirty="0" err="1" smtClean="0">
                <a:solidFill>
                  <a:schemeClr val="tx1"/>
                </a:solidFill>
              </a:rPr>
              <a:t>epitope</a:t>
            </a:r>
            <a:r>
              <a:rPr lang="en-IN" sz="3200" b="1" dirty="0" smtClean="0">
                <a:solidFill>
                  <a:schemeClr val="tx1"/>
                </a:solidFill>
              </a:rPr>
              <a:t>. </a:t>
            </a:r>
          </a:p>
          <a:p>
            <a:pPr lvl="1" algn="l"/>
            <a:r>
              <a:rPr lang="en-IN" sz="3200" dirty="0" smtClean="0">
                <a:solidFill>
                  <a:schemeClr val="tx1"/>
                </a:solidFill>
              </a:rPr>
              <a:t>The </a:t>
            </a:r>
            <a:r>
              <a:rPr lang="en-IN" sz="3200" dirty="0" err="1" smtClean="0">
                <a:solidFill>
                  <a:schemeClr val="tx1"/>
                </a:solidFill>
              </a:rPr>
              <a:t>epitope</a:t>
            </a:r>
            <a:r>
              <a:rPr lang="en-IN" sz="3200" dirty="0" smtClean="0">
                <a:solidFill>
                  <a:schemeClr val="tx1"/>
                </a:solidFill>
              </a:rPr>
              <a:t> is that small area on the antigen, usually consisting of four or five amino acids or monosaccharide residues, possessing a specific chemical structure, electrical charge and </a:t>
            </a:r>
            <a:r>
              <a:rPr lang="en-IN" sz="3200" dirty="0" err="1" smtClean="0">
                <a:solidFill>
                  <a:schemeClr val="tx1"/>
                </a:solidFill>
              </a:rPr>
              <a:t>steric</a:t>
            </a:r>
            <a:r>
              <a:rPr lang="en-IN" sz="3200" dirty="0" smtClean="0">
                <a:solidFill>
                  <a:schemeClr val="tx1"/>
                </a:solidFill>
              </a:rPr>
              <a:t> (spatial) configuration. </a:t>
            </a:r>
            <a:endParaRPr lang="en-IN" sz="32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pPr lvl="1" algn="l">
              <a:buFont typeface="Arial" pitchFamily="34" charset="0"/>
              <a:buChar char="•"/>
            </a:pPr>
            <a:r>
              <a:rPr lang="en-IN" dirty="0" smtClean="0">
                <a:solidFill>
                  <a:schemeClr val="tx1"/>
                </a:solidFill>
              </a:rPr>
              <a:t>  </a:t>
            </a:r>
            <a:r>
              <a:rPr lang="en-IN" sz="3600" dirty="0" smtClean="0">
                <a:solidFill>
                  <a:schemeClr val="tx1"/>
                </a:solidFill>
              </a:rPr>
              <a:t>It is capable of sensitising an </a:t>
            </a:r>
            <a:r>
              <a:rPr lang="en-IN" sz="3600" dirty="0" err="1" smtClean="0">
                <a:solidFill>
                  <a:schemeClr val="tx1"/>
                </a:solidFill>
              </a:rPr>
              <a:t>immunocyte</a:t>
            </a:r>
            <a:r>
              <a:rPr lang="en-IN" sz="3600" dirty="0" smtClean="0">
                <a:solidFill>
                  <a:schemeClr val="tx1"/>
                </a:solidFill>
              </a:rPr>
              <a:t>  and of reacting with its complementary site on the specific antibody or TCR.</a:t>
            </a:r>
          </a:p>
          <a:p>
            <a:pPr lvl="1" algn="l">
              <a:buFont typeface="Arial" pitchFamily="34" charset="0"/>
              <a:buChar char="•"/>
            </a:pPr>
            <a:r>
              <a:rPr lang="en-IN" sz="3600" dirty="0" smtClean="0">
                <a:solidFill>
                  <a:schemeClr val="tx1"/>
                </a:solidFill>
              </a:rPr>
              <a:t>  </a:t>
            </a:r>
            <a:r>
              <a:rPr lang="en-IN" sz="3600" dirty="0" err="1" smtClean="0">
                <a:solidFill>
                  <a:schemeClr val="tx1"/>
                </a:solidFill>
              </a:rPr>
              <a:t>Epitopes</a:t>
            </a:r>
            <a:r>
              <a:rPr lang="en-IN" sz="3600" dirty="0" smtClean="0">
                <a:solidFill>
                  <a:schemeClr val="tx1"/>
                </a:solidFill>
              </a:rPr>
              <a:t> may be present as a single linear segment of the primary sequence </a:t>
            </a:r>
            <a:r>
              <a:rPr lang="en-IN" sz="3600" b="1" dirty="0" smtClean="0">
                <a:solidFill>
                  <a:schemeClr val="tx1"/>
                </a:solidFill>
              </a:rPr>
              <a:t>(sequential or linear </a:t>
            </a:r>
            <a:r>
              <a:rPr lang="en-IN" sz="3600" b="1" dirty="0" err="1" smtClean="0">
                <a:solidFill>
                  <a:schemeClr val="tx1"/>
                </a:solidFill>
              </a:rPr>
              <a:t>epitope</a:t>
            </a:r>
            <a:r>
              <a:rPr lang="en-IN" sz="3600" b="1" dirty="0" smtClean="0">
                <a:solidFill>
                  <a:schemeClr val="tx1"/>
                </a:solidFill>
              </a:rPr>
              <a:t>) (Fig.) or </a:t>
            </a:r>
            <a:r>
              <a:rPr lang="en-IN" sz="3600" dirty="0" smtClean="0">
                <a:solidFill>
                  <a:schemeClr val="tx1"/>
                </a:solidFill>
              </a:rPr>
              <a:t>be formed by being brought together on surface residues from different sites of the peptide chain during its folding into the tertiary  structure </a:t>
            </a:r>
            <a:r>
              <a:rPr lang="en-IN" sz="3600" b="1" dirty="0" smtClean="0">
                <a:solidFill>
                  <a:schemeClr val="tx1"/>
                </a:solidFill>
              </a:rPr>
              <a:t>(conformational </a:t>
            </a:r>
            <a:r>
              <a:rPr lang="en-IN" sz="3600" b="1" dirty="0" err="1" smtClean="0">
                <a:solidFill>
                  <a:schemeClr val="tx1"/>
                </a:solidFill>
              </a:rPr>
              <a:t>epitope</a:t>
            </a:r>
            <a:r>
              <a:rPr lang="en-IN" sz="3600" b="1" dirty="0" smtClean="0">
                <a:solidFill>
                  <a:schemeClr val="tx1"/>
                </a:solidFill>
              </a:rPr>
              <a:t>) (Fig.)</a:t>
            </a:r>
            <a:endParaRPr lang="en-IN" sz="3600" b="1"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endParaRPr lang="en-IN" dirty="0"/>
          </a:p>
        </p:txBody>
      </p:sp>
      <p:pic>
        <p:nvPicPr>
          <p:cNvPr id="1026" name="Picture 2"/>
          <p:cNvPicPr>
            <a:picLocks noChangeAspect="1" noChangeArrowheads="1"/>
          </p:cNvPicPr>
          <p:nvPr/>
        </p:nvPicPr>
        <p:blipFill>
          <a:blip r:embed="rId2"/>
          <a:srcRect/>
          <a:stretch>
            <a:fillRect/>
          </a:stretch>
        </p:blipFill>
        <p:spPr bwMode="auto">
          <a:xfrm>
            <a:off x="1142976" y="0"/>
            <a:ext cx="7072362" cy="6858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40000"/>
          </a:xfrm>
        </p:spPr>
        <p:txBody>
          <a:bodyPr>
            <a:normAutofit/>
          </a:bodyPr>
          <a:lstStyle/>
          <a:p>
            <a:pPr algn="l"/>
            <a:r>
              <a:rPr lang="en-US" sz="3600" b="1" u="sng" dirty="0" smtClean="0">
                <a:solidFill>
                  <a:schemeClr val="tx1"/>
                </a:solidFill>
              </a:rPr>
              <a:t>Properties of Antigen  :</a:t>
            </a:r>
          </a:p>
          <a:p>
            <a:pPr lvl="1" algn="l">
              <a:buFont typeface="Arial" pitchFamily="34" charset="0"/>
              <a:buChar char="•"/>
            </a:pPr>
            <a:r>
              <a:rPr lang="en-IN" sz="3200" dirty="0" smtClean="0">
                <a:solidFill>
                  <a:schemeClr val="tx1"/>
                </a:solidFill>
              </a:rPr>
              <a:t>  A number of properties </a:t>
            </a:r>
            <a:r>
              <a:rPr lang="en-IN" sz="3200" b="1" dirty="0" smtClean="0">
                <a:solidFill>
                  <a:schemeClr val="tx1"/>
                </a:solidFill>
              </a:rPr>
              <a:t>that make a substance antigenic </a:t>
            </a:r>
            <a:r>
              <a:rPr lang="en-IN" sz="3200" dirty="0" smtClean="0">
                <a:solidFill>
                  <a:schemeClr val="tx1"/>
                </a:solidFill>
              </a:rPr>
              <a:t>have been identified.</a:t>
            </a:r>
          </a:p>
          <a:p>
            <a:pPr marL="971550" lvl="1" indent="-514350" algn="l">
              <a:buAutoNum type="arabicPeriod"/>
            </a:pPr>
            <a:r>
              <a:rPr lang="en-US" sz="3200" b="1" dirty="0" smtClean="0">
                <a:solidFill>
                  <a:schemeClr val="tx1"/>
                </a:solidFill>
              </a:rPr>
              <a:t>Size  : </a:t>
            </a:r>
            <a:r>
              <a:rPr lang="en-IN" sz="3200" dirty="0" err="1" smtClean="0">
                <a:solidFill>
                  <a:schemeClr val="tx1"/>
                </a:solidFill>
              </a:rPr>
              <a:t>Antigenicity</a:t>
            </a:r>
            <a:r>
              <a:rPr lang="en-IN" sz="3200" dirty="0" smtClean="0">
                <a:solidFill>
                  <a:schemeClr val="tx1"/>
                </a:solidFill>
              </a:rPr>
              <a:t> is related to molecular size. Very large molecules, such as ‘</a:t>
            </a:r>
            <a:r>
              <a:rPr lang="en-IN" sz="3200" dirty="0" err="1" smtClean="0">
                <a:solidFill>
                  <a:schemeClr val="tx1"/>
                </a:solidFill>
              </a:rPr>
              <a:t>hemocyanins</a:t>
            </a:r>
            <a:r>
              <a:rPr lang="en-IN" sz="3200" dirty="0" smtClean="0">
                <a:solidFill>
                  <a:schemeClr val="tx1"/>
                </a:solidFill>
              </a:rPr>
              <a:t> (MW 6.75 millions)</a:t>
            </a:r>
            <a:r>
              <a:rPr lang="en-IN" sz="3200" dirty="0" smtClean="0"/>
              <a:t> </a:t>
            </a:r>
            <a:r>
              <a:rPr lang="en-IN" sz="3200" dirty="0" smtClean="0">
                <a:solidFill>
                  <a:schemeClr val="tx1"/>
                </a:solidFill>
              </a:rPr>
              <a:t>are highly antigenic and particles with low molecular weight (less than 5000) are non-antigenic.</a:t>
            </a:r>
          </a:p>
          <a:p>
            <a:pPr marL="971550" lvl="1" indent="-514350" algn="l">
              <a:buFont typeface="+mj-lt"/>
              <a:buAutoNum type="arabicPeriod"/>
            </a:pPr>
            <a:r>
              <a:rPr lang="en-US" sz="3200" b="1" dirty="0" smtClean="0">
                <a:solidFill>
                  <a:schemeClr val="tx1"/>
                </a:solidFill>
              </a:rPr>
              <a:t>Chemical nature  :  </a:t>
            </a:r>
            <a:r>
              <a:rPr lang="en-US" sz="3200" dirty="0" smtClean="0">
                <a:solidFill>
                  <a:schemeClr val="tx1"/>
                </a:solidFill>
              </a:rPr>
              <a:t>Mo</a:t>
            </a:r>
            <a:r>
              <a:rPr lang="en-IN" sz="3200" dirty="0" err="1" smtClean="0">
                <a:solidFill>
                  <a:schemeClr val="tx1"/>
                </a:solidFill>
              </a:rPr>
              <a:t>st</a:t>
            </a:r>
            <a:r>
              <a:rPr lang="en-IN" sz="3200" dirty="0" smtClean="0">
                <a:solidFill>
                  <a:schemeClr val="tx1"/>
                </a:solidFill>
              </a:rPr>
              <a:t> naturally occurring antigens are proteins and polysaccharides. Lipids and nucleic acids are less antigenic. Their </a:t>
            </a:r>
            <a:r>
              <a:rPr lang="en-IN" sz="3200" dirty="0" err="1" smtClean="0">
                <a:solidFill>
                  <a:schemeClr val="tx1"/>
                </a:solidFill>
              </a:rPr>
              <a:t>antigenicity</a:t>
            </a:r>
            <a:r>
              <a:rPr lang="en-IN" sz="3200" dirty="0" smtClean="0">
                <a:solidFill>
                  <a:schemeClr val="tx1"/>
                </a:solidFill>
              </a:rPr>
              <a:t>  is enhanced by combining with proteins.</a:t>
            </a:r>
            <a:endParaRPr lang="en-IN" sz="3200" dirty="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986</Words>
  <Application>Microsoft Office PowerPoint</Application>
  <PresentationFormat>On-screen Show (4:3)</PresentationFormat>
  <Paragraphs>112</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User</cp:lastModifiedBy>
  <cp:revision>46</cp:revision>
  <dcterms:created xsi:type="dcterms:W3CDTF">2020-11-14T05:27:13Z</dcterms:created>
  <dcterms:modified xsi:type="dcterms:W3CDTF">2021-02-10T05:48:15Z</dcterms:modified>
</cp:coreProperties>
</file>